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7"/>
  </p:notesMasterIdLst>
  <p:handoutMasterIdLst>
    <p:handoutMasterId r:id="rId18"/>
  </p:handoutMasterIdLst>
  <p:sldIdLst>
    <p:sldId id="311" r:id="rId3"/>
    <p:sldId id="860" r:id="rId4"/>
    <p:sldId id="502" r:id="rId5"/>
    <p:sldId id="1626" r:id="rId6"/>
    <p:sldId id="1625" r:id="rId7"/>
    <p:sldId id="1616" r:id="rId8"/>
    <p:sldId id="1623" r:id="rId9"/>
    <p:sldId id="1627" r:id="rId10"/>
    <p:sldId id="346" r:id="rId11"/>
    <p:sldId id="323" r:id="rId12"/>
    <p:sldId id="1617" r:id="rId13"/>
    <p:sldId id="620" r:id="rId14"/>
    <p:sldId id="1621" r:id="rId15"/>
    <p:sldId id="1628" r:id="rId16"/>
  </p:sldIdLst>
  <p:sldSz cx="12192000" cy="6858000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859F75A-9609-4A5B-9D2E-FBC9B4049305}">
          <p14:sldIdLst>
            <p14:sldId id="311"/>
            <p14:sldId id="860"/>
            <p14:sldId id="502"/>
            <p14:sldId id="1626"/>
            <p14:sldId id="1625"/>
            <p14:sldId id="1616"/>
            <p14:sldId id="1623"/>
            <p14:sldId id="1627"/>
            <p14:sldId id="346"/>
            <p14:sldId id="323"/>
            <p14:sldId id="1617"/>
            <p14:sldId id="620"/>
            <p14:sldId id="1621"/>
            <p14:sldId id="16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4" userDrawn="1">
          <p15:clr>
            <a:srgbClr val="A4A3A4"/>
          </p15:clr>
        </p15:guide>
        <p15:guide id="2" pos="2142" userDrawn="1">
          <p15:clr>
            <a:srgbClr val="A4A3A4"/>
          </p15:clr>
        </p15:guide>
        <p15:guide id="3" orient="horz" pos="31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вердлов Алексей Викторович" initials="САВ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6EFCE"/>
    <a:srgbClr val="E2F1F6"/>
    <a:srgbClr val="F9E98E"/>
    <a:srgbClr val="E6B9B8"/>
    <a:srgbClr val="B6AE80"/>
    <a:srgbClr val="DDE9F7"/>
    <a:srgbClr val="FFCC66"/>
    <a:srgbClr val="0A9210"/>
    <a:srgbClr val="FF696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6374" autoAdjust="0"/>
  </p:normalViewPr>
  <p:slideViewPr>
    <p:cSldViewPr>
      <p:cViewPr varScale="1">
        <p:scale>
          <a:sx n="110" d="100"/>
          <a:sy n="110" d="100"/>
        </p:scale>
        <p:origin x="264" y="108"/>
      </p:cViewPr>
      <p:guideLst>
        <p:guide orient="horz" pos="2160"/>
        <p:guide pos="3840"/>
        <p:guide orient="horz" pos="22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3144"/>
        <p:guide pos="2142"/>
        <p:guide orient="horz"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38A50F-E927-4F3E-B06B-DED120BFE4F0}" type="doc">
      <dgm:prSet loTypeId="urn:microsoft.com/office/officeart/2005/8/layout/defaul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36E315-8E51-4F94-AB41-33815617A3D9}">
      <dgm:prSet phldrT="[Текст]" custT="1"/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pPr algn="ctr"/>
          <a:r>
            <a:rPr lang="ru-RU" sz="5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 ед.</a:t>
          </a:r>
        </a:p>
        <a:p>
          <a:pPr algn="ctr"/>
          <a:r>
            <a: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Приоритетных инвестиционных проектов</a:t>
          </a:r>
        </a:p>
      </dgm:t>
    </dgm:pt>
    <dgm:pt modelId="{6A83E019-CF1E-4648-AAE1-1300CAA2265E}" type="parTrans" cxnId="{DDE3E2CC-E902-4897-A76E-D6F02946697F}">
      <dgm:prSet/>
      <dgm:spPr/>
      <dgm:t>
        <a:bodyPr/>
        <a:lstStyle/>
        <a:p>
          <a:endParaRPr lang="ru-RU" sz="1200"/>
        </a:p>
      </dgm:t>
    </dgm:pt>
    <dgm:pt modelId="{4BA862D9-8C6F-4A1A-ADCF-F57F8AA96C64}" type="sibTrans" cxnId="{DDE3E2CC-E902-4897-A76E-D6F02946697F}">
      <dgm:prSet/>
      <dgm:spPr/>
      <dgm:t>
        <a:bodyPr/>
        <a:lstStyle/>
        <a:p>
          <a:endParaRPr lang="ru-RU" sz="1200"/>
        </a:p>
      </dgm:t>
    </dgm:pt>
    <dgm:pt modelId="{C63A57DD-2558-4D42-A73E-7185BEC4634D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5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18 003,6</a:t>
          </a:r>
        </a:p>
        <a:p>
          <a:pPr>
            <a:spcAft>
              <a:spcPts val="0"/>
            </a:spcAft>
          </a:pPr>
          <a:r>
            <a:rPr lang="ru-RU" sz="5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 ₽</a:t>
          </a:r>
          <a:endParaRPr lang="ru-RU" sz="50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spcAft>
              <a:spcPts val="0"/>
            </a:spcAft>
          </a:pPr>
          <a:r>
            <a: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Объем капитальных вложений</a:t>
          </a:r>
        </a:p>
      </dgm:t>
    </dgm:pt>
    <dgm:pt modelId="{499B9BB6-90EB-475F-823C-52147AC8F18E}" type="parTrans" cxnId="{B9505C27-B8FB-41AA-B638-89780DC8C4F6}">
      <dgm:prSet/>
      <dgm:spPr/>
      <dgm:t>
        <a:bodyPr/>
        <a:lstStyle/>
        <a:p>
          <a:endParaRPr lang="ru-RU" sz="1200"/>
        </a:p>
      </dgm:t>
    </dgm:pt>
    <dgm:pt modelId="{5F751D00-4C80-4E3C-9444-39F7357BDA50}" type="sibTrans" cxnId="{B9505C27-B8FB-41AA-B638-89780DC8C4F6}">
      <dgm:prSet/>
      <dgm:spPr/>
      <dgm:t>
        <a:bodyPr/>
        <a:lstStyle/>
        <a:p>
          <a:endParaRPr lang="ru-RU" sz="1200"/>
        </a:p>
      </dgm:t>
    </dgm:pt>
    <dgm:pt modelId="{51ABEA87-0576-4A81-8F62-831FBE19D9E2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5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6 554,1</a:t>
          </a:r>
          <a:br>
            <a:rPr lang="ru-RU" sz="5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5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 ₽</a:t>
          </a:r>
        </a:p>
        <a:p>
          <a:pPr>
            <a:lnSpc>
              <a:spcPct val="90000"/>
            </a:lnSpc>
            <a:spcAft>
              <a:spcPts val="0"/>
            </a:spcAft>
          </a:pPr>
          <a:r>
            <a:rPr lang="ru-RU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Ожидаемые налоговые поступления </a:t>
          </a:r>
        </a:p>
        <a:p>
          <a:pPr>
            <a:lnSpc>
              <a:spcPct val="90000"/>
            </a:lnSpc>
            <a:spcAft>
              <a:spcPts val="0"/>
            </a:spcAft>
          </a:pPr>
          <a:r>
            <a:rPr lang="ru-RU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бюджет области</a:t>
          </a:r>
        </a:p>
      </dgm:t>
    </dgm:pt>
    <dgm:pt modelId="{F37FA154-762E-4F65-B134-7CF83FAECA6D}" type="parTrans" cxnId="{11DA65A7-99F9-4C86-B5E0-0684D6325927}">
      <dgm:prSet/>
      <dgm:spPr/>
      <dgm:t>
        <a:bodyPr/>
        <a:lstStyle/>
        <a:p>
          <a:endParaRPr lang="ru-RU" sz="1200"/>
        </a:p>
      </dgm:t>
    </dgm:pt>
    <dgm:pt modelId="{171C6CAC-89D3-4290-B89C-B380E8BD7676}" type="sibTrans" cxnId="{11DA65A7-99F9-4C86-B5E0-0684D6325927}">
      <dgm:prSet/>
      <dgm:spPr/>
      <dgm:t>
        <a:bodyPr/>
        <a:lstStyle/>
        <a:p>
          <a:endParaRPr lang="ru-RU" sz="1200"/>
        </a:p>
      </dgm:t>
    </dgm:pt>
    <dgm:pt modelId="{1944B3C5-61CD-4594-A235-FACB698E8B92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>
            <a:spcAft>
              <a:spcPct val="35000"/>
            </a:spcAft>
          </a:pPr>
          <a:r>
            <a:rPr lang="ru-RU" sz="5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1775 чел.</a:t>
          </a:r>
        </a:p>
        <a:p>
          <a:pPr>
            <a:spcAft>
              <a:spcPts val="0"/>
            </a:spcAft>
          </a:pPr>
          <a:r>
            <a:rPr lang="ru-RU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Рабочие места, планируемые</a:t>
          </a:r>
        </a:p>
        <a:p>
          <a:pPr>
            <a:spcAft>
              <a:spcPts val="0"/>
            </a:spcAft>
          </a:pPr>
          <a:r>
            <a:rPr lang="ru-RU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 созданию</a:t>
          </a:r>
        </a:p>
      </dgm:t>
    </dgm:pt>
    <dgm:pt modelId="{B2A2E4D3-27D9-44F1-9F11-5A484B4C13D8}" type="parTrans" cxnId="{CCB12EB9-7599-4A2D-9B22-8B139F364D2B}">
      <dgm:prSet/>
      <dgm:spPr/>
      <dgm:t>
        <a:bodyPr/>
        <a:lstStyle/>
        <a:p>
          <a:endParaRPr lang="ru-RU" sz="1200"/>
        </a:p>
      </dgm:t>
    </dgm:pt>
    <dgm:pt modelId="{DE286B47-3E0A-4CF3-B2DC-352AC7B6EDD6}" type="sibTrans" cxnId="{CCB12EB9-7599-4A2D-9B22-8B139F364D2B}">
      <dgm:prSet/>
      <dgm:spPr/>
      <dgm:t>
        <a:bodyPr/>
        <a:lstStyle/>
        <a:p>
          <a:endParaRPr lang="ru-RU" sz="1200"/>
        </a:p>
      </dgm:t>
    </dgm:pt>
    <dgm:pt modelId="{DD194F8A-B1DD-4C67-A8D7-A0A75605FA9A}" type="pres">
      <dgm:prSet presAssocID="{9838A50F-E927-4F3E-B06B-DED120BFE4F0}" presName="diagram" presStyleCnt="0">
        <dgm:presLayoutVars>
          <dgm:dir/>
          <dgm:resizeHandles val="exact"/>
        </dgm:presLayoutVars>
      </dgm:prSet>
      <dgm:spPr/>
    </dgm:pt>
    <dgm:pt modelId="{26D92920-4775-4FDB-AB35-E4A82821F36A}" type="pres">
      <dgm:prSet presAssocID="{6C36E315-8E51-4F94-AB41-33815617A3D9}" presName="node" presStyleLbl="node1" presStyleIdx="0" presStyleCnt="4" custScaleX="78801" custLinFactNeighborX="-24613" custLinFactNeighborY="-2565">
        <dgm:presLayoutVars>
          <dgm:bulletEnabled val="1"/>
        </dgm:presLayoutVars>
      </dgm:prSet>
      <dgm:spPr/>
    </dgm:pt>
    <dgm:pt modelId="{BCB03449-2E0B-4F57-A800-CDBB73D4D81F}" type="pres">
      <dgm:prSet presAssocID="{4BA862D9-8C6F-4A1A-ADCF-F57F8AA96C64}" presName="sibTrans" presStyleCnt="0"/>
      <dgm:spPr/>
    </dgm:pt>
    <dgm:pt modelId="{944B280E-A095-4ADA-AD4A-9579F1DCFE4F}" type="pres">
      <dgm:prSet presAssocID="{C63A57DD-2558-4D42-A73E-7185BEC4634D}" presName="node" presStyleLbl="node1" presStyleIdx="1" presStyleCnt="4" custScaleX="99264" custLinFactNeighborX="23124">
        <dgm:presLayoutVars>
          <dgm:bulletEnabled val="1"/>
        </dgm:presLayoutVars>
      </dgm:prSet>
      <dgm:spPr/>
    </dgm:pt>
    <dgm:pt modelId="{EBB1E9BF-AF3C-4FE4-B7AF-162606F5682B}" type="pres">
      <dgm:prSet presAssocID="{5F751D00-4C80-4E3C-9444-39F7357BDA50}" presName="sibTrans" presStyleCnt="0"/>
      <dgm:spPr/>
    </dgm:pt>
    <dgm:pt modelId="{FCE79443-957F-4D7A-92BE-B29D8E14A8D7}" type="pres">
      <dgm:prSet presAssocID="{1944B3C5-61CD-4594-A235-FACB698E8B92}" presName="node" presStyleLbl="node1" presStyleIdx="2" presStyleCnt="4" custScaleX="78801" custLinFactNeighborX="-24613" custLinFactNeighborY="-972">
        <dgm:presLayoutVars>
          <dgm:bulletEnabled val="1"/>
        </dgm:presLayoutVars>
      </dgm:prSet>
      <dgm:spPr/>
    </dgm:pt>
    <dgm:pt modelId="{45EFE434-7026-428D-9603-EA4B1828555F}" type="pres">
      <dgm:prSet presAssocID="{DE286B47-3E0A-4CF3-B2DC-352AC7B6EDD6}" presName="sibTrans" presStyleCnt="0"/>
      <dgm:spPr/>
    </dgm:pt>
    <dgm:pt modelId="{0829DA60-6A56-4AF3-8D75-C20E8E3C7EAC}" type="pres">
      <dgm:prSet presAssocID="{51ABEA87-0576-4A81-8F62-831FBE19D9E2}" presName="node" presStyleLbl="node1" presStyleIdx="3" presStyleCnt="4" custScaleX="99264" custLinFactNeighborX="23124">
        <dgm:presLayoutVars>
          <dgm:bulletEnabled val="1"/>
        </dgm:presLayoutVars>
      </dgm:prSet>
      <dgm:spPr/>
    </dgm:pt>
  </dgm:ptLst>
  <dgm:cxnLst>
    <dgm:cxn modelId="{4AA8BA08-C3B0-4248-B1BE-284E53C54FA1}" type="presOf" srcId="{C63A57DD-2558-4D42-A73E-7185BEC4634D}" destId="{944B280E-A095-4ADA-AD4A-9579F1DCFE4F}" srcOrd="0" destOrd="0" presId="urn:microsoft.com/office/officeart/2005/8/layout/default"/>
    <dgm:cxn modelId="{B9505C27-B8FB-41AA-B638-89780DC8C4F6}" srcId="{9838A50F-E927-4F3E-B06B-DED120BFE4F0}" destId="{C63A57DD-2558-4D42-A73E-7185BEC4634D}" srcOrd="1" destOrd="0" parTransId="{499B9BB6-90EB-475F-823C-52147AC8F18E}" sibTransId="{5F751D00-4C80-4E3C-9444-39F7357BDA50}"/>
    <dgm:cxn modelId="{1684E854-E572-42F3-95F8-C34D5DD51450}" type="presOf" srcId="{9838A50F-E927-4F3E-B06B-DED120BFE4F0}" destId="{DD194F8A-B1DD-4C67-A8D7-A0A75605FA9A}" srcOrd="0" destOrd="0" presId="urn:microsoft.com/office/officeart/2005/8/layout/default"/>
    <dgm:cxn modelId="{131D6698-A778-4E46-AF8A-E0F8716B04CC}" type="presOf" srcId="{6C36E315-8E51-4F94-AB41-33815617A3D9}" destId="{26D92920-4775-4FDB-AB35-E4A82821F36A}" srcOrd="0" destOrd="0" presId="urn:microsoft.com/office/officeart/2005/8/layout/default"/>
    <dgm:cxn modelId="{11DA65A7-99F9-4C86-B5E0-0684D6325927}" srcId="{9838A50F-E927-4F3E-B06B-DED120BFE4F0}" destId="{51ABEA87-0576-4A81-8F62-831FBE19D9E2}" srcOrd="3" destOrd="0" parTransId="{F37FA154-762E-4F65-B134-7CF83FAECA6D}" sibTransId="{171C6CAC-89D3-4290-B89C-B380E8BD7676}"/>
    <dgm:cxn modelId="{D0E2C0B5-E663-4C2F-A50C-44821B85C7A0}" type="presOf" srcId="{51ABEA87-0576-4A81-8F62-831FBE19D9E2}" destId="{0829DA60-6A56-4AF3-8D75-C20E8E3C7EAC}" srcOrd="0" destOrd="0" presId="urn:microsoft.com/office/officeart/2005/8/layout/default"/>
    <dgm:cxn modelId="{CCB12EB9-7599-4A2D-9B22-8B139F364D2B}" srcId="{9838A50F-E927-4F3E-B06B-DED120BFE4F0}" destId="{1944B3C5-61CD-4594-A235-FACB698E8B92}" srcOrd="2" destOrd="0" parTransId="{B2A2E4D3-27D9-44F1-9F11-5A484B4C13D8}" sibTransId="{DE286B47-3E0A-4CF3-B2DC-352AC7B6EDD6}"/>
    <dgm:cxn modelId="{53A24CC0-10F0-4C31-8B39-8A34E20859E6}" type="presOf" srcId="{1944B3C5-61CD-4594-A235-FACB698E8B92}" destId="{FCE79443-957F-4D7A-92BE-B29D8E14A8D7}" srcOrd="0" destOrd="0" presId="urn:microsoft.com/office/officeart/2005/8/layout/default"/>
    <dgm:cxn modelId="{DDE3E2CC-E902-4897-A76E-D6F02946697F}" srcId="{9838A50F-E927-4F3E-B06B-DED120BFE4F0}" destId="{6C36E315-8E51-4F94-AB41-33815617A3D9}" srcOrd="0" destOrd="0" parTransId="{6A83E019-CF1E-4648-AAE1-1300CAA2265E}" sibTransId="{4BA862D9-8C6F-4A1A-ADCF-F57F8AA96C64}"/>
    <dgm:cxn modelId="{143E2AB8-846E-4298-89E9-9B6A143F4129}" type="presParOf" srcId="{DD194F8A-B1DD-4C67-A8D7-A0A75605FA9A}" destId="{26D92920-4775-4FDB-AB35-E4A82821F36A}" srcOrd="0" destOrd="0" presId="urn:microsoft.com/office/officeart/2005/8/layout/default"/>
    <dgm:cxn modelId="{C3FF9232-D0E2-464C-96E4-69C7F4FD43D2}" type="presParOf" srcId="{DD194F8A-B1DD-4C67-A8D7-A0A75605FA9A}" destId="{BCB03449-2E0B-4F57-A800-CDBB73D4D81F}" srcOrd="1" destOrd="0" presId="urn:microsoft.com/office/officeart/2005/8/layout/default"/>
    <dgm:cxn modelId="{4C47E2F3-5E4A-40CF-98FF-76D81BF81DEE}" type="presParOf" srcId="{DD194F8A-B1DD-4C67-A8D7-A0A75605FA9A}" destId="{944B280E-A095-4ADA-AD4A-9579F1DCFE4F}" srcOrd="2" destOrd="0" presId="urn:microsoft.com/office/officeart/2005/8/layout/default"/>
    <dgm:cxn modelId="{CB55777E-D270-47A9-81C5-A968E2E3A64B}" type="presParOf" srcId="{DD194F8A-B1DD-4C67-A8D7-A0A75605FA9A}" destId="{EBB1E9BF-AF3C-4FE4-B7AF-162606F5682B}" srcOrd="3" destOrd="0" presId="urn:microsoft.com/office/officeart/2005/8/layout/default"/>
    <dgm:cxn modelId="{9214B9F0-54FC-4293-B26D-95894188DA8E}" type="presParOf" srcId="{DD194F8A-B1DD-4C67-A8D7-A0A75605FA9A}" destId="{FCE79443-957F-4D7A-92BE-B29D8E14A8D7}" srcOrd="4" destOrd="0" presId="urn:microsoft.com/office/officeart/2005/8/layout/default"/>
    <dgm:cxn modelId="{DFADFA37-FB4F-4922-87E0-496E40686922}" type="presParOf" srcId="{DD194F8A-B1DD-4C67-A8D7-A0A75605FA9A}" destId="{45EFE434-7026-428D-9603-EA4B1828555F}" srcOrd="5" destOrd="0" presId="urn:microsoft.com/office/officeart/2005/8/layout/default"/>
    <dgm:cxn modelId="{A7AF6A8C-2D9F-48A3-81A5-1E5E952E9932}" type="presParOf" srcId="{DD194F8A-B1DD-4C67-A8D7-A0A75605FA9A}" destId="{0829DA60-6A56-4AF3-8D75-C20E8E3C7EAC}" srcOrd="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D92920-4775-4FDB-AB35-E4A82821F36A}">
      <dsp:nvSpPr>
        <dsp:cNvPr id="0" name=""/>
        <dsp:cNvSpPr/>
      </dsp:nvSpPr>
      <dsp:spPr>
        <a:xfrm>
          <a:off x="105739" y="0"/>
          <a:ext cx="3283132" cy="2499814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38100" cap="flat" cmpd="sng" algn="ctr">
          <a:solidFill>
            <a:schemeClr val="tx2">
              <a:lumMod val="20000"/>
              <a:lumOff val="8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 ед.</a:t>
          </a:r>
        </a:p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Приоритетных инвестиционных проектов</a:t>
          </a:r>
        </a:p>
      </dsp:txBody>
      <dsp:txXfrm>
        <a:off x="105739" y="0"/>
        <a:ext cx="3283132" cy="2499814"/>
      </dsp:txXfrm>
    </dsp:sp>
    <dsp:sp modelId="{944B280E-A095-4ADA-AD4A-9579F1DCFE4F}">
      <dsp:nvSpPr>
        <dsp:cNvPr id="0" name=""/>
        <dsp:cNvSpPr/>
      </dsp:nvSpPr>
      <dsp:spPr>
        <a:xfrm>
          <a:off x="5794401" y="1200"/>
          <a:ext cx="4135693" cy="249981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38100" cap="flat" cmpd="sng" algn="ctr">
          <a:solidFill>
            <a:schemeClr val="accent1">
              <a:lumMod val="20000"/>
              <a:lumOff val="8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50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18 003,6</a:t>
          </a:r>
        </a:p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50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 ₽</a:t>
          </a:r>
          <a:endParaRPr lang="ru-RU" sz="5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8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Объем капитальных вложений</a:t>
          </a:r>
        </a:p>
      </dsp:txBody>
      <dsp:txXfrm>
        <a:off x="5794401" y="1200"/>
        <a:ext cx="4135693" cy="2499814"/>
      </dsp:txXfrm>
    </dsp:sp>
    <dsp:sp modelId="{FCE79443-957F-4D7A-92BE-B29D8E14A8D7}">
      <dsp:nvSpPr>
        <dsp:cNvPr id="0" name=""/>
        <dsp:cNvSpPr/>
      </dsp:nvSpPr>
      <dsp:spPr>
        <a:xfrm>
          <a:off x="105739" y="2893353"/>
          <a:ext cx="3283132" cy="249981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38100" cap="flat" cmpd="sng" algn="ctr">
          <a:solidFill>
            <a:schemeClr val="accent1">
              <a:lumMod val="20000"/>
              <a:lumOff val="8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0" b="1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1775 чел.</a:t>
          </a:r>
        </a:p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800" b="1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Рабочие места, планируемые</a:t>
          </a:r>
        </a:p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800" b="1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 созданию</a:t>
          </a:r>
        </a:p>
      </dsp:txBody>
      <dsp:txXfrm>
        <a:off x="105739" y="2893353"/>
        <a:ext cx="3283132" cy="2499814"/>
      </dsp:txXfrm>
    </dsp:sp>
    <dsp:sp modelId="{0829DA60-6A56-4AF3-8D75-C20E8E3C7EAC}">
      <dsp:nvSpPr>
        <dsp:cNvPr id="0" name=""/>
        <dsp:cNvSpPr/>
      </dsp:nvSpPr>
      <dsp:spPr>
        <a:xfrm>
          <a:off x="5794401" y="2917651"/>
          <a:ext cx="4135693" cy="249981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38100" cap="flat" cmpd="sng" algn="ctr">
          <a:solidFill>
            <a:schemeClr val="accent1">
              <a:lumMod val="20000"/>
              <a:lumOff val="8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5000" b="1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6 554,1</a:t>
          </a:r>
          <a:br>
            <a:rPr lang="ru-RU" sz="5000" b="1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5000" b="1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 ₽</a:t>
          </a:r>
        </a:p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800" b="1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Ожидаемые налоговые поступления </a:t>
          </a:r>
        </a:p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800" b="1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бюджет области</a:t>
          </a:r>
        </a:p>
      </dsp:txBody>
      <dsp:txXfrm>
        <a:off x="5794401" y="2917651"/>
        <a:ext cx="4135693" cy="2499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1" cy="495299"/>
          </a:xfrm>
          <a:prstGeom prst="rect">
            <a:avLst/>
          </a:prstGeom>
        </p:spPr>
        <p:txBody>
          <a:bodyPr vert="horz" lIns="91391" tIns="45695" rIns="91391" bIns="4569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92" y="1"/>
            <a:ext cx="2946401" cy="495299"/>
          </a:xfrm>
          <a:prstGeom prst="rect">
            <a:avLst/>
          </a:prstGeom>
        </p:spPr>
        <p:txBody>
          <a:bodyPr vert="horz" lIns="91391" tIns="45695" rIns="91391" bIns="4569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84BC844-EC7B-4095-8F05-602315AE91C4}" type="datetimeFigureOut">
              <a:rPr lang="ru-RU"/>
              <a:pPr>
                <a:defRPr/>
              </a:pPr>
              <a:t>07.06.2023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31341"/>
            <a:ext cx="2946401" cy="495299"/>
          </a:xfrm>
          <a:prstGeom prst="rect">
            <a:avLst/>
          </a:prstGeom>
        </p:spPr>
        <p:txBody>
          <a:bodyPr vert="horz" lIns="91391" tIns="45695" rIns="91391" bIns="4569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92" y="9431341"/>
            <a:ext cx="2946401" cy="495299"/>
          </a:xfrm>
          <a:prstGeom prst="rect">
            <a:avLst/>
          </a:prstGeom>
        </p:spPr>
        <p:txBody>
          <a:bodyPr vert="horz" wrap="square" lIns="91391" tIns="45695" rIns="91391" bIns="4569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789517D-D6D8-4E9D-9222-2AFE612570DB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20985347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1" cy="495299"/>
          </a:xfrm>
          <a:prstGeom prst="rect">
            <a:avLst/>
          </a:prstGeom>
        </p:spPr>
        <p:txBody>
          <a:bodyPr vert="horz" lIns="91391" tIns="45695" rIns="91391" bIns="4569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2" y="1"/>
            <a:ext cx="2946401" cy="495299"/>
          </a:xfrm>
          <a:prstGeom prst="rect">
            <a:avLst/>
          </a:prstGeom>
        </p:spPr>
        <p:txBody>
          <a:bodyPr vert="horz" lIns="91391" tIns="45695" rIns="91391" bIns="4569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A12DF7-8E63-4D98-8C17-316A7431B3EA}" type="datetimeFigureOut">
              <a:rPr lang="ru-RU"/>
              <a:pPr>
                <a:defRPr/>
              </a:pPr>
              <a:t>07.06.2023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2950"/>
            <a:ext cx="66262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1" tIns="45695" rIns="91391" bIns="45695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9" y="4714877"/>
            <a:ext cx="5438775" cy="4468812"/>
          </a:xfrm>
          <a:prstGeom prst="rect">
            <a:avLst/>
          </a:prstGeom>
        </p:spPr>
        <p:txBody>
          <a:bodyPr vert="horz" lIns="91391" tIns="45695" rIns="91391" bIns="45695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1341"/>
            <a:ext cx="2946401" cy="495299"/>
          </a:xfrm>
          <a:prstGeom prst="rect">
            <a:avLst/>
          </a:prstGeom>
        </p:spPr>
        <p:txBody>
          <a:bodyPr vert="horz" lIns="91391" tIns="45695" rIns="91391" bIns="4569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2" y="9431341"/>
            <a:ext cx="2946401" cy="495299"/>
          </a:xfrm>
          <a:prstGeom prst="rect">
            <a:avLst/>
          </a:prstGeom>
        </p:spPr>
        <p:txBody>
          <a:bodyPr vert="horz" wrap="square" lIns="91391" tIns="45695" rIns="91391" bIns="4569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49F03766-7B9B-4E78-91FA-A63B1C1DD9FA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97533071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prstGeom prst="rect">
            <a:avLst/>
          </a:prstGeom>
        </p:spPr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80131" y="4716394"/>
            <a:ext cx="5436355" cy="4467234"/>
          </a:xfrm>
          <a:prstGeom prst="rect">
            <a:avLst/>
          </a:prstGeom>
        </p:spPr>
        <p:txBody>
          <a:bodyPr lIns="92280" tIns="46140" rIns="92280" bIns="46140">
            <a:noAutofit/>
          </a:bodyPr>
          <a:lstStyle/>
          <a:p>
            <a:endParaRPr lang="ru-RU" sz="2000" spc="-1" dirty="0">
              <a:latin typeface="Arial"/>
            </a:endParaRPr>
          </a:p>
        </p:txBody>
      </p:sp>
      <p:sp>
        <p:nvSpPr>
          <p:cNvPr id="70" name="CustomShape 3"/>
          <p:cNvSpPr/>
          <p:nvPr/>
        </p:nvSpPr>
        <p:spPr>
          <a:xfrm>
            <a:off x="3850594" y="9429194"/>
            <a:ext cx="2944231" cy="496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280" tIns="46140" rIns="92280" bIns="46140" anchor="b">
            <a:noAutofit/>
          </a:bodyPr>
          <a:lstStyle/>
          <a:p>
            <a:pPr algn="r">
              <a:lnSpc>
                <a:spcPct val="100000"/>
              </a:lnSpc>
            </a:pPr>
            <a:fld id="{5A44BDBA-B9AE-44A2-897F-CBA1C637A03D}" type="slidenum">
              <a:rPr lang="ru-RU" sz="1200" spc="-1">
                <a:solidFill>
                  <a:srgbClr val="000000"/>
                </a:solidFill>
                <a:latin typeface="Arial"/>
              </a:rPr>
              <a:pPr algn="r">
                <a:lnSpc>
                  <a:spcPct val="100000"/>
                </a:lnSpc>
              </a:pPr>
              <a:t>1</a:t>
            </a:fld>
            <a:endParaRPr lang="ru-RU" sz="1200" spc="-1" dirty="0"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DAE636D-69A8-4726-9C10-92D85DD937BE}" type="slidenum">
              <a:rPr lang="ru-RU" altLang="ru-RU">
                <a:latin typeface="Calibri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ru-RU" altLang="ru-RU">
              <a:latin typeface="Calibri" pitchFamily="34" charset="0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solidFill>
            <a:srgbClr val="FFFFFF"/>
          </a:solidFill>
          <a:ln/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78317"/>
            <a:ext cx="5438140" cy="3909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id="{7A317F4B-46FA-47D0-B15D-1C8889808BA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id="{660A0C6A-D78D-4034-8C7B-9E54364046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id="{3EC48349-FED8-4197-BF9A-3406E0FEDC7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47DD82AC-EA3B-4AF7-A2BC-72EFCB1F01A9}" type="slidenum">
              <a:rPr lang="ru-RU" altLang="ru-RU" sz="1800"/>
              <a:pPr algn="l">
                <a:spcBef>
                  <a:spcPct val="0"/>
                </a:spcBef>
              </a:pPr>
              <a:t>4</a:t>
            </a:fld>
            <a:endParaRPr lang="ru-RU" altLang="ru-RU" sz="18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id="{7A317F4B-46FA-47D0-B15D-1C8889808BA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id="{660A0C6A-D78D-4034-8C7B-9E54364046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id="{3EC48349-FED8-4197-BF9A-3406E0FEDC7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DD82AC-EA3B-4AF7-A2BC-72EFCB1F01A9}" type="slidenum">
              <a:rPr kumimoji="0" lang="ru-RU" alt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DejaVu Sans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alt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DejaVu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926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id="{7A317F4B-46FA-47D0-B15D-1C8889808BA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id="{660A0C6A-D78D-4034-8C7B-9E54364046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id="{3EC48349-FED8-4197-BF9A-3406E0FEDC7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DD82AC-EA3B-4AF7-A2BC-72EFCB1F01A9}" type="slidenum">
              <a:rPr kumimoji="0" lang="ru-RU" alt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DejaVu Sans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alt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DejaVu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374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id="{7A317F4B-46FA-47D0-B15D-1C8889808BA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id="{660A0C6A-D78D-4034-8C7B-9E54364046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id="{3EC48349-FED8-4197-BF9A-3406E0FEDC7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47DD82AC-EA3B-4AF7-A2BC-72EFCB1F01A9}" type="slidenum">
              <a:rPr lang="ru-RU" altLang="ru-RU" sz="1800"/>
              <a:pPr algn="l">
                <a:spcBef>
                  <a:spcPct val="0"/>
                </a:spcBef>
              </a:pPr>
              <a:t>7</a:t>
            </a:fld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611982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id="{7A317F4B-46FA-47D0-B15D-1C8889808BA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id="{660A0C6A-D78D-4034-8C7B-9E54364046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id="{3EC48349-FED8-4197-BF9A-3406E0FEDC7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47DD82AC-EA3B-4AF7-A2BC-72EFCB1F01A9}" type="slidenum">
              <a:rPr lang="ru-RU" altLang="ru-RU" sz="1800"/>
              <a:pPr algn="l">
                <a:spcBef>
                  <a:spcPct val="0"/>
                </a:spcBef>
              </a:pPr>
              <a:t>8</a:t>
            </a:fld>
            <a:endParaRPr lang="ru-RU" altLang="ru-RU" sz="18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3884853" y="9376418"/>
            <a:ext cx="2967874" cy="490876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F024E4C4-80B2-48ED-B817-22B1695EEB2D}" type="slidenum">
              <a:rPr lang="ru-RU" sz="1200" b="0" strike="noStrike" spc="-1">
                <a:solidFill>
                  <a:srgbClr val="000000"/>
                </a:solidFill>
                <a:latin typeface="Arial"/>
                <a:ea typeface="+mn-ea"/>
              </a:rPr>
              <a:pPr algn="r">
                <a:lnSpc>
                  <a:spcPct val="100000"/>
                </a:lnSpc>
              </a:pPr>
              <a:t>9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85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38113" y="738188"/>
            <a:ext cx="6581775" cy="3703637"/>
          </a:xfrm>
          <a:prstGeom prst="rect">
            <a:avLst/>
          </a:prstGeom>
        </p:spPr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685977" y="4690000"/>
            <a:ext cx="5481885" cy="4439727"/>
          </a:xfrm>
          <a:prstGeom prst="rect">
            <a:avLst/>
          </a:prstGeom>
        </p:spPr>
        <p:txBody>
          <a:bodyPr lIns="92160" tIns="46080" rIns="92160" bIns="4608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87" name="CustomShape 4"/>
          <p:cNvSpPr/>
          <p:nvPr/>
        </p:nvSpPr>
        <p:spPr>
          <a:xfrm>
            <a:off x="3884853" y="9376418"/>
            <a:ext cx="2967874" cy="490876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D763BA0F-A990-4B2E-839A-B39B6649162E}" type="slidenum">
              <a:rPr lang="ru-RU" sz="1200" b="0" strike="noStrike" spc="-1">
                <a:solidFill>
                  <a:srgbClr val="000000"/>
                </a:solidFill>
                <a:latin typeface="Arial"/>
                <a:ea typeface="+mn-ea"/>
              </a:rPr>
              <a:pPr algn="r">
                <a:lnSpc>
                  <a:spcPct val="100000"/>
                </a:lnSpc>
              </a:pPr>
              <a:t>9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9245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3876784" y="9426355"/>
            <a:ext cx="2965046" cy="496804"/>
          </a:xfrm>
          <a:prstGeom prst="rect">
            <a:avLst/>
          </a:prstGeom>
          <a:noFill/>
          <a:ln w="9360">
            <a:noFill/>
          </a:ln>
        </p:spPr>
        <p:txBody>
          <a:bodyPr lIns="92520" tIns="46080" rIns="92520" bIns="46080"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B875D864-DD69-44E7-AA3E-4BA78A10354F}" type="slidenum">
              <a:rPr lang="ru-RU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12</a:t>
            </a:fld>
            <a:endParaRPr lang="ru-RU" sz="1200" b="0" strike="noStrike" spc="-1" dirty="0">
              <a:latin typeface="Times New Roman"/>
            </a:endParaRPr>
          </a:p>
        </p:txBody>
      </p:sp>
      <p:sp>
        <p:nvSpPr>
          <p:cNvPr id="178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80963" y="747713"/>
            <a:ext cx="6648450" cy="3740150"/>
          </a:xfrm>
          <a:prstGeom prst="rect">
            <a:avLst/>
          </a:prstGeom>
        </p:spPr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682628" y="4737981"/>
            <a:ext cx="5448344" cy="4489220"/>
          </a:xfrm>
          <a:prstGeom prst="rect">
            <a:avLst/>
          </a:prstGeom>
        </p:spPr>
        <p:txBody>
          <a:bodyPr lIns="92880" tIns="46440" rIns="92880" bIns="46440">
            <a:noAutofit/>
          </a:bodyPr>
          <a:lstStyle/>
          <a:p>
            <a:endParaRPr lang="ru-RU" sz="2000" b="0" strike="noStrike" spc="-1" dirty="0">
              <a:latin typeface="XO Oriel"/>
            </a:endParaRPr>
          </a:p>
        </p:txBody>
      </p:sp>
      <p:sp>
        <p:nvSpPr>
          <p:cNvPr id="180" name="CustomShape 4"/>
          <p:cNvSpPr/>
          <p:nvPr/>
        </p:nvSpPr>
        <p:spPr>
          <a:xfrm>
            <a:off x="3859411" y="9476322"/>
            <a:ext cx="2950569" cy="498603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C0B8C553-F06E-4DC3-A1FE-B2B42D5F9D8C}" type="slidenum">
              <a:rPr lang="ru-RU" sz="1200" b="0" strike="noStrike" spc="-1">
                <a:solidFill>
                  <a:srgbClr val="000000"/>
                </a:solidFill>
                <a:latin typeface="Arial"/>
                <a:ea typeface="+mn-ea"/>
              </a:rPr>
              <a:t>12</a:t>
            </a:fld>
            <a:endParaRPr lang="ru-RU" sz="1200" b="0" strike="noStrike" spc="-1" dirty="0">
              <a:latin typeface="XO Orie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3876784" y="9426355"/>
            <a:ext cx="2965046" cy="496804"/>
          </a:xfrm>
          <a:prstGeom prst="rect">
            <a:avLst/>
          </a:prstGeom>
          <a:noFill/>
          <a:ln w="9360">
            <a:noFill/>
          </a:ln>
        </p:spPr>
        <p:txBody>
          <a:bodyPr lIns="92520" tIns="46080" rIns="92520" bIns="46080"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B875D864-DD69-44E7-AA3E-4BA78A10354F}" type="slidenum">
              <a:rPr lang="ru-RU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13</a:t>
            </a:fld>
            <a:endParaRPr lang="ru-RU" sz="1200" b="0" strike="noStrike" spc="-1" dirty="0">
              <a:latin typeface="Times New Roman"/>
            </a:endParaRPr>
          </a:p>
        </p:txBody>
      </p:sp>
      <p:sp>
        <p:nvSpPr>
          <p:cNvPr id="178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80963" y="747713"/>
            <a:ext cx="6648450" cy="3740150"/>
          </a:xfrm>
          <a:prstGeom prst="rect">
            <a:avLst/>
          </a:prstGeom>
        </p:spPr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682628" y="4737981"/>
            <a:ext cx="5448344" cy="4489220"/>
          </a:xfrm>
          <a:prstGeom prst="rect">
            <a:avLst/>
          </a:prstGeom>
        </p:spPr>
        <p:txBody>
          <a:bodyPr lIns="92880" tIns="46440" rIns="92880" bIns="46440">
            <a:noAutofit/>
          </a:bodyPr>
          <a:lstStyle/>
          <a:p>
            <a:endParaRPr lang="ru-RU" sz="2000" b="0" strike="noStrike" spc="-1" dirty="0">
              <a:latin typeface="XO Oriel"/>
            </a:endParaRPr>
          </a:p>
        </p:txBody>
      </p:sp>
      <p:sp>
        <p:nvSpPr>
          <p:cNvPr id="180" name="CustomShape 4"/>
          <p:cNvSpPr/>
          <p:nvPr/>
        </p:nvSpPr>
        <p:spPr>
          <a:xfrm>
            <a:off x="3859411" y="9476322"/>
            <a:ext cx="2950569" cy="498603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C0B8C553-F06E-4DC3-A1FE-B2B42D5F9D8C}" type="slidenum">
              <a:rPr lang="ru-RU" sz="1200" b="0" strike="noStrike" spc="-1">
                <a:solidFill>
                  <a:srgbClr val="000000"/>
                </a:solidFill>
                <a:latin typeface="Arial"/>
                <a:ea typeface="+mn-ea"/>
              </a:rPr>
              <a:t>13</a:t>
            </a:fld>
            <a:endParaRPr lang="ru-RU" sz="1200" b="0" strike="noStrike" spc="-1" dirty="0">
              <a:latin typeface="XO Oriel"/>
            </a:endParaRPr>
          </a:p>
        </p:txBody>
      </p:sp>
    </p:spTree>
    <p:extLst>
      <p:ext uri="{BB962C8B-B14F-4D97-AF65-F5344CB8AC3E}">
        <p14:creationId xmlns:p14="http://schemas.microsoft.com/office/powerpoint/2010/main" val="918199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7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4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1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48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35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22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09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96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469B3-7E02-49CF-BD5A-BA6688155A73}" type="datetime1">
              <a:rPr lang="ru-RU" smtClean="0"/>
              <a:pPr>
                <a:defRPr/>
              </a:pPr>
              <a:t>07.06.2023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2FA4F-3697-48B1-9C39-884F66517080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05143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87F2F-38EC-4ED0-B69A-ED4194E093EE}" type="datetime1">
              <a:rPr lang="ru-RU" smtClean="0"/>
              <a:pPr>
                <a:defRPr/>
              </a:pPr>
              <a:t>07.06.2023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0C445-BE16-47CA-A373-1D5A85427B4D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42282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7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7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FC47E-CF65-45A4-B88C-4419B48F6DDA}" type="datetime1">
              <a:rPr lang="ru-RU" smtClean="0"/>
              <a:pPr>
                <a:defRPr/>
              </a:pPr>
              <a:t>07.06.2023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22C5A-39E9-4D3F-BF12-05813E5381AC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507816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864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EEE16CB-3C94-4DB7-8A6A-14ED1EB68F87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4737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864F732-7767-4EDB-AF9C-3E9E55236E5E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03404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1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FA0AE91-272B-40C6-83CA-3366384EED90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23579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1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1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7B0F78D-905A-46E1-8876-6582A86DE98D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19144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DEEA9EE-196B-4D6C-BCC5-B07A76EB2AF2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325064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18DB1E7-E83A-40E2-A869-25437E3A6CDB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269344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1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1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1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3414C009-A75A-4A9F-97F6-7BDE9D369A20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260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052F-BC9E-48A8-AD6D-742E329888B0}" type="datetime1">
              <a:rPr lang="ru-RU" smtClean="0"/>
              <a:pPr>
                <a:defRPr/>
              </a:pPr>
              <a:t>07.06.2023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98738" y="6453337"/>
            <a:ext cx="2845935" cy="365125"/>
          </a:xfrm>
        </p:spPr>
        <p:txBody>
          <a:bodyPr/>
          <a:lstStyle>
            <a:lvl1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76A42F8-05B8-4555-B9DB-34ED1FD14E8D}" type="slidenum">
              <a:rPr lang="ru-RU" altLang="ru-RU" smtClean="0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597082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1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1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1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0F1B668F-2BED-410C-B0FE-F9918DF48D14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13399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1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1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1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70BA73C-83DB-411F-8097-4055968CAE3C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405031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1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1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4C80DAF-032D-4B9B-982E-4FD706C68FC3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17629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1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1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1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1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C420F9F9-BD8C-495A-97B7-E211D50F280A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048426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1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1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1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1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1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1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FB797E6-D6B6-4BA7-AA45-A84214A47FAD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571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7" y="4406909"/>
            <a:ext cx="10363200" cy="1362075"/>
          </a:xfrm>
        </p:spPr>
        <p:txBody>
          <a:bodyPr anchor="t"/>
          <a:lstStyle>
            <a:lvl1pPr algn="l">
              <a:defRPr sz="3387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7" y="2906713"/>
            <a:ext cx="10363200" cy="1500187"/>
          </a:xfrm>
        </p:spPr>
        <p:txBody>
          <a:bodyPr anchor="b"/>
          <a:lstStyle>
            <a:lvl1pPr marL="0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1pPr>
            <a:lvl2pPr marL="387111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2pPr>
            <a:lvl3pPr marL="774222" indent="0">
              <a:buNone/>
              <a:defRPr sz="1355">
                <a:solidFill>
                  <a:schemeClr val="tx1">
                    <a:tint val="75000"/>
                  </a:schemeClr>
                </a:solidFill>
              </a:defRPr>
            </a:lvl3pPr>
            <a:lvl4pPr marL="1161334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4pPr>
            <a:lvl5pPr marL="1548445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5pPr>
            <a:lvl6pPr marL="1935556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6pPr>
            <a:lvl7pPr marL="2322667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7pPr>
            <a:lvl8pPr marL="2709779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8pPr>
            <a:lvl9pPr marL="3096890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147BA-A909-4AB5-B162-C9A766CF5D89}" type="datetime1">
              <a:rPr lang="ru-RU" smtClean="0"/>
              <a:pPr>
                <a:defRPr/>
              </a:pPr>
              <a:t>07.06.2023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FF3CA-94EB-4214-A521-81B9397A9E77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306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371"/>
            </a:lvl1pPr>
            <a:lvl2pPr>
              <a:defRPr sz="2032"/>
            </a:lvl2pPr>
            <a:lvl3pPr>
              <a:defRPr sz="1693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3" y="1600206"/>
            <a:ext cx="5384800" cy="4525963"/>
          </a:xfrm>
        </p:spPr>
        <p:txBody>
          <a:bodyPr/>
          <a:lstStyle>
            <a:lvl1pPr>
              <a:defRPr sz="2371"/>
            </a:lvl1pPr>
            <a:lvl2pPr>
              <a:defRPr sz="2032"/>
            </a:lvl2pPr>
            <a:lvl3pPr>
              <a:defRPr sz="1693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64D00-D6D5-4599-B634-B034191CCB4C}" type="datetime1">
              <a:rPr lang="ru-RU" smtClean="0"/>
              <a:pPr>
                <a:defRPr/>
              </a:pPr>
              <a:t>07.06.2023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79493-D944-42D0-B8F1-236D45057139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759995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032" b="1"/>
            </a:lvl1pPr>
            <a:lvl2pPr marL="387111" indent="0">
              <a:buNone/>
              <a:defRPr sz="1693" b="1"/>
            </a:lvl2pPr>
            <a:lvl3pPr marL="774222" indent="0">
              <a:buNone/>
              <a:defRPr sz="1524" b="1"/>
            </a:lvl3pPr>
            <a:lvl4pPr marL="1161334" indent="0">
              <a:buNone/>
              <a:defRPr sz="1355" b="1"/>
            </a:lvl4pPr>
            <a:lvl5pPr marL="1548445" indent="0">
              <a:buNone/>
              <a:defRPr sz="1355" b="1"/>
            </a:lvl5pPr>
            <a:lvl6pPr marL="1935556" indent="0">
              <a:buNone/>
              <a:defRPr sz="1355" b="1"/>
            </a:lvl6pPr>
            <a:lvl7pPr marL="2322667" indent="0">
              <a:buNone/>
              <a:defRPr sz="1355" b="1"/>
            </a:lvl7pPr>
            <a:lvl8pPr marL="2709779" indent="0">
              <a:buNone/>
              <a:defRPr sz="1355" b="1"/>
            </a:lvl8pPr>
            <a:lvl9pPr marL="3096890" indent="0">
              <a:buNone/>
              <a:defRPr sz="135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032"/>
            </a:lvl1pPr>
            <a:lvl2pPr>
              <a:defRPr sz="1693"/>
            </a:lvl2pPr>
            <a:lvl3pPr>
              <a:defRPr sz="1524"/>
            </a:lvl3pPr>
            <a:lvl4pPr>
              <a:defRPr sz="1355"/>
            </a:lvl4pPr>
            <a:lvl5pPr>
              <a:defRPr sz="1355"/>
            </a:lvl5pPr>
            <a:lvl6pPr>
              <a:defRPr sz="1355"/>
            </a:lvl6pPr>
            <a:lvl7pPr>
              <a:defRPr sz="1355"/>
            </a:lvl7pPr>
            <a:lvl8pPr>
              <a:defRPr sz="1355"/>
            </a:lvl8pPr>
            <a:lvl9pPr>
              <a:defRPr sz="135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032" b="1"/>
            </a:lvl1pPr>
            <a:lvl2pPr marL="387111" indent="0">
              <a:buNone/>
              <a:defRPr sz="1693" b="1"/>
            </a:lvl2pPr>
            <a:lvl3pPr marL="774222" indent="0">
              <a:buNone/>
              <a:defRPr sz="1524" b="1"/>
            </a:lvl3pPr>
            <a:lvl4pPr marL="1161334" indent="0">
              <a:buNone/>
              <a:defRPr sz="1355" b="1"/>
            </a:lvl4pPr>
            <a:lvl5pPr marL="1548445" indent="0">
              <a:buNone/>
              <a:defRPr sz="1355" b="1"/>
            </a:lvl5pPr>
            <a:lvl6pPr marL="1935556" indent="0">
              <a:buNone/>
              <a:defRPr sz="1355" b="1"/>
            </a:lvl6pPr>
            <a:lvl7pPr marL="2322667" indent="0">
              <a:buNone/>
              <a:defRPr sz="1355" b="1"/>
            </a:lvl7pPr>
            <a:lvl8pPr marL="2709779" indent="0">
              <a:buNone/>
              <a:defRPr sz="1355" b="1"/>
            </a:lvl8pPr>
            <a:lvl9pPr marL="3096890" indent="0">
              <a:buNone/>
              <a:defRPr sz="135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032"/>
            </a:lvl1pPr>
            <a:lvl2pPr>
              <a:defRPr sz="1693"/>
            </a:lvl2pPr>
            <a:lvl3pPr>
              <a:defRPr sz="1524"/>
            </a:lvl3pPr>
            <a:lvl4pPr>
              <a:defRPr sz="1355"/>
            </a:lvl4pPr>
            <a:lvl5pPr>
              <a:defRPr sz="1355"/>
            </a:lvl5pPr>
            <a:lvl6pPr>
              <a:defRPr sz="1355"/>
            </a:lvl6pPr>
            <a:lvl7pPr>
              <a:defRPr sz="1355"/>
            </a:lvl7pPr>
            <a:lvl8pPr>
              <a:defRPr sz="1355"/>
            </a:lvl8pPr>
            <a:lvl9pPr>
              <a:defRPr sz="135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87C9C-04F8-466E-8A83-4113C1E2A9E1}" type="datetime1">
              <a:rPr lang="ru-RU" smtClean="0"/>
              <a:pPr>
                <a:defRPr/>
              </a:pPr>
              <a:t>07.06.2023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5EF7E-FCAB-4D3D-B270-01A1A9A48BD5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055441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BCCEC-8B7A-4E45-8E73-092BCECB6CDF}" type="datetime1">
              <a:rPr lang="ru-RU" smtClean="0"/>
              <a:pPr>
                <a:defRPr/>
              </a:pPr>
              <a:t>07.06.2023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9E051-F964-440E-8CD1-5C111549AD53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04178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E00B4-5634-40E4-8579-FD9F51A44673}" type="datetime1">
              <a:rPr lang="ru-RU" smtClean="0"/>
              <a:pPr>
                <a:defRPr/>
              </a:pPr>
              <a:t>07.06.2023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6393A-3F97-46D2-A9A1-423EC5E6AB65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789230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5" y="273050"/>
            <a:ext cx="4011084" cy="1162050"/>
          </a:xfrm>
        </p:spPr>
        <p:txBody>
          <a:bodyPr anchor="b"/>
          <a:lstStyle>
            <a:lvl1pPr algn="l">
              <a:defRPr sz="1693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2709"/>
            </a:lvl1pPr>
            <a:lvl2pPr>
              <a:defRPr sz="2371"/>
            </a:lvl2pPr>
            <a:lvl3pPr>
              <a:defRPr sz="2032"/>
            </a:lvl3pPr>
            <a:lvl4pPr>
              <a:defRPr sz="1693"/>
            </a:lvl4pPr>
            <a:lvl5pPr>
              <a:defRPr sz="1693"/>
            </a:lvl5pPr>
            <a:lvl6pPr>
              <a:defRPr sz="1693"/>
            </a:lvl6pPr>
            <a:lvl7pPr>
              <a:defRPr sz="1693"/>
            </a:lvl7pPr>
            <a:lvl8pPr>
              <a:defRPr sz="1693"/>
            </a:lvl8pPr>
            <a:lvl9pPr>
              <a:defRPr sz="169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5" y="1435103"/>
            <a:ext cx="4011084" cy="4691063"/>
          </a:xfrm>
        </p:spPr>
        <p:txBody>
          <a:bodyPr/>
          <a:lstStyle>
            <a:lvl1pPr marL="0" indent="0">
              <a:buNone/>
              <a:defRPr sz="1185"/>
            </a:lvl1pPr>
            <a:lvl2pPr marL="387111" indent="0">
              <a:buNone/>
              <a:defRPr sz="1016"/>
            </a:lvl2pPr>
            <a:lvl3pPr marL="774222" indent="0">
              <a:buNone/>
              <a:defRPr sz="847"/>
            </a:lvl3pPr>
            <a:lvl4pPr marL="1161334" indent="0">
              <a:buNone/>
              <a:defRPr sz="762"/>
            </a:lvl4pPr>
            <a:lvl5pPr marL="1548445" indent="0">
              <a:buNone/>
              <a:defRPr sz="762"/>
            </a:lvl5pPr>
            <a:lvl6pPr marL="1935556" indent="0">
              <a:buNone/>
              <a:defRPr sz="762"/>
            </a:lvl6pPr>
            <a:lvl7pPr marL="2322667" indent="0">
              <a:buNone/>
              <a:defRPr sz="762"/>
            </a:lvl7pPr>
            <a:lvl8pPr marL="2709779" indent="0">
              <a:buNone/>
              <a:defRPr sz="762"/>
            </a:lvl8pPr>
            <a:lvl9pPr marL="3096890" indent="0">
              <a:buNone/>
              <a:defRPr sz="7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D2FD0-03C3-48C0-90B9-96ADCE8D160F}" type="datetime1">
              <a:rPr lang="ru-RU" smtClean="0"/>
              <a:pPr>
                <a:defRPr/>
              </a:pPr>
              <a:t>07.06.2023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8C3C5-FE36-4EC3-B67F-16C6ACFABC7B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52194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693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709"/>
            </a:lvl1pPr>
            <a:lvl2pPr marL="387111" indent="0">
              <a:buNone/>
              <a:defRPr sz="2371"/>
            </a:lvl2pPr>
            <a:lvl3pPr marL="774222" indent="0">
              <a:buNone/>
              <a:defRPr sz="2032"/>
            </a:lvl3pPr>
            <a:lvl4pPr marL="1161334" indent="0">
              <a:buNone/>
              <a:defRPr sz="1693"/>
            </a:lvl4pPr>
            <a:lvl5pPr marL="1548445" indent="0">
              <a:buNone/>
              <a:defRPr sz="1693"/>
            </a:lvl5pPr>
            <a:lvl6pPr marL="1935556" indent="0">
              <a:buNone/>
              <a:defRPr sz="1693"/>
            </a:lvl6pPr>
            <a:lvl7pPr marL="2322667" indent="0">
              <a:buNone/>
              <a:defRPr sz="1693"/>
            </a:lvl7pPr>
            <a:lvl8pPr marL="2709779" indent="0">
              <a:buNone/>
              <a:defRPr sz="1693"/>
            </a:lvl8pPr>
            <a:lvl9pPr marL="3096890" indent="0">
              <a:buNone/>
              <a:defRPr sz="1693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185"/>
            </a:lvl1pPr>
            <a:lvl2pPr marL="387111" indent="0">
              <a:buNone/>
              <a:defRPr sz="1016"/>
            </a:lvl2pPr>
            <a:lvl3pPr marL="774222" indent="0">
              <a:buNone/>
              <a:defRPr sz="847"/>
            </a:lvl3pPr>
            <a:lvl4pPr marL="1161334" indent="0">
              <a:buNone/>
              <a:defRPr sz="762"/>
            </a:lvl4pPr>
            <a:lvl5pPr marL="1548445" indent="0">
              <a:buNone/>
              <a:defRPr sz="762"/>
            </a:lvl5pPr>
            <a:lvl6pPr marL="1935556" indent="0">
              <a:buNone/>
              <a:defRPr sz="762"/>
            </a:lvl6pPr>
            <a:lvl7pPr marL="2322667" indent="0">
              <a:buNone/>
              <a:defRPr sz="762"/>
            </a:lvl7pPr>
            <a:lvl8pPr marL="2709779" indent="0">
              <a:buNone/>
              <a:defRPr sz="762"/>
            </a:lvl8pPr>
            <a:lvl9pPr marL="3096890" indent="0">
              <a:buNone/>
              <a:defRPr sz="7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36164-06F1-4610-9BDB-3EAA01E3EB03}" type="datetime1">
              <a:rPr lang="ru-RU" smtClean="0"/>
              <a:pPr>
                <a:defRPr/>
              </a:pPr>
              <a:t>07.06.2023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4BFD2-6275-4753-8433-512BBD06CAF8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13461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337" y="274638"/>
            <a:ext cx="109733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337" y="1600206"/>
            <a:ext cx="1097333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331" y="6356358"/>
            <a:ext cx="28459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1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38BBEE-CAE7-4D19-97E9-92A502D6581A}" type="datetime1">
              <a:rPr lang="ru-RU" smtClean="0"/>
              <a:pPr>
                <a:defRPr/>
              </a:pPr>
              <a:t>07.06.2023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4958" y="6356358"/>
            <a:ext cx="38620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1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735" y="6356358"/>
            <a:ext cx="284593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16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1EBDD17-F58B-4196-8295-3D8D1B494DBA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725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25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25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25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25">
          <a:solidFill>
            <a:schemeClr val="tx1"/>
          </a:solidFill>
          <a:latin typeface="Calibri" pitchFamily="34" charset="0"/>
        </a:defRPr>
      </a:lvl5pPr>
      <a:lvl6pPr marL="387111" algn="ctr" rtl="0" fontAlgn="base">
        <a:spcBef>
          <a:spcPct val="0"/>
        </a:spcBef>
        <a:spcAft>
          <a:spcPct val="0"/>
        </a:spcAft>
        <a:defRPr sz="3725">
          <a:solidFill>
            <a:schemeClr val="tx1"/>
          </a:solidFill>
          <a:latin typeface="Calibri" pitchFamily="34" charset="0"/>
        </a:defRPr>
      </a:lvl6pPr>
      <a:lvl7pPr marL="774222" algn="ctr" rtl="0" fontAlgn="base">
        <a:spcBef>
          <a:spcPct val="0"/>
        </a:spcBef>
        <a:spcAft>
          <a:spcPct val="0"/>
        </a:spcAft>
        <a:defRPr sz="3725">
          <a:solidFill>
            <a:schemeClr val="tx1"/>
          </a:solidFill>
          <a:latin typeface="Calibri" pitchFamily="34" charset="0"/>
        </a:defRPr>
      </a:lvl7pPr>
      <a:lvl8pPr marL="1161334" algn="ctr" rtl="0" fontAlgn="base">
        <a:spcBef>
          <a:spcPct val="0"/>
        </a:spcBef>
        <a:spcAft>
          <a:spcPct val="0"/>
        </a:spcAft>
        <a:defRPr sz="3725">
          <a:solidFill>
            <a:schemeClr val="tx1"/>
          </a:solidFill>
          <a:latin typeface="Calibri" pitchFamily="34" charset="0"/>
        </a:defRPr>
      </a:lvl8pPr>
      <a:lvl9pPr marL="1548445" algn="ctr" rtl="0" fontAlgn="base">
        <a:spcBef>
          <a:spcPct val="0"/>
        </a:spcBef>
        <a:spcAft>
          <a:spcPct val="0"/>
        </a:spcAft>
        <a:defRPr sz="3725">
          <a:solidFill>
            <a:schemeClr val="tx1"/>
          </a:solidFill>
          <a:latin typeface="Calibri" pitchFamily="34" charset="0"/>
        </a:defRPr>
      </a:lvl9pPr>
    </p:titleStyle>
    <p:bodyStyle>
      <a:lvl1pPr marL="290333" indent="-29033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9" kern="1200">
          <a:solidFill>
            <a:schemeClr val="tx1"/>
          </a:solidFill>
          <a:latin typeface="+mn-lt"/>
          <a:ea typeface="+mn-ea"/>
          <a:cs typeface="+mn-cs"/>
        </a:defRPr>
      </a:lvl1pPr>
      <a:lvl2pPr marL="629056" indent="-24194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71" kern="1200">
          <a:solidFill>
            <a:schemeClr val="tx1"/>
          </a:solidFill>
          <a:latin typeface="+mn-lt"/>
          <a:ea typeface="+mn-ea"/>
          <a:cs typeface="+mn-cs"/>
        </a:defRPr>
      </a:lvl2pPr>
      <a:lvl3pPr marL="967778" indent="-19355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32" kern="1200">
          <a:solidFill>
            <a:schemeClr val="tx1"/>
          </a:solidFill>
          <a:latin typeface="+mn-lt"/>
          <a:ea typeface="+mn-ea"/>
          <a:cs typeface="+mn-cs"/>
        </a:defRPr>
      </a:lvl3pPr>
      <a:lvl4pPr marL="1354889" indent="-19355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93" kern="1200">
          <a:solidFill>
            <a:schemeClr val="tx1"/>
          </a:solidFill>
          <a:latin typeface="+mn-lt"/>
          <a:ea typeface="+mn-ea"/>
          <a:cs typeface="+mn-cs"/>
        </a:defRPr>
      </a:lvl4pPr>
      <a:lvl5pPr marL="1742001" indent="-19355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93" kern="1200">
          <a:solidFill>
            <a:schemeClr val="tx1"/>
          </a:solidFill>
          <a:latin typeface="+mn-lt"/>
          <a:ea typeface="+mn-ea"/>
          <a:cs typeface="+mn-cs"/>
        </a:defRPr>
      </a:lvl5pPr>
      <a:lvl6pPr marL="2129112" indent="-193556" algn="l" defTabSz="774222" rtl="0" eaLnBrk="1" latinLnBrk="0" hangingPunct="1">
        <a:spcBef>
          <a:spcPct val="20000"/>
        </a:spcBef>
        <a:buFont typeface="Arial" pitchFamily="34" charset="0"/>
        <a:buChar char="•"/>
        <a:defRPr sz="1693" kern="1200">
          <a:solidFill>
            <a:schemeClr val="tx1"/>
          </a:solidFill>
          <a:latin typeface="+mn-lt"/>
          <a:ea typeface="+mn-ea"/>
          <a:cs typeface="+mn-cs"/>
        </a:defRPr>
      </a:lvl6pPr>
      <a:lvl7pPr marL="2516223" indent="-193556" algn="l" defTabSz="774222" rtl="0" eaLnBrk="1" latinLnBrk="0" hangingPunct="1">
        <a:spcBef>
          <a:spcPct val="20000"/>
        </a:spcBef>
        <a:buFont typeface="Arial" pitchFamily="34" charset="0"/>
        <a:buChar char="•"/>
        <a:defRPr sz="1693" kern="1200">
          <a:solidFill>
            <a:schemeClr val="tx1"/>
          </a:solidFill>
          <a:latin typeface="+mn-lt"/>
          <a:ea typeface="+mn-ea"/>
          <a:cs typeface="+mn-cs"/>
        </a:defRPr>
      </a:lvl7pPr>
      <a:lvl8pPr marL="2903334" indent="-193556" algn="l" defTabSz="774222" rtl="0" eaLnBrk="1" latinLnBrk="0" hangingPunct="1">
        <a:spcBef>
          <a:spcPct val="20000"/>
        </a:spcBef>
        <a:buFont typeface="Arial" pitchFamily="34" charset="0"/>
        <a:buChar char="•"/>
        <a:defRPr sz="1693" kern="1200">
          <a:solidFill>
            <a:schemeClr val="tx1"/>
          </a:solidFill>
          <a:latin typeface="+mn-lt"/>
          <a:ea typeface="+mn-ea"/>
          <a:cs typeface="+mn-cs"/>
        </a:defRPr>
      </a:lvl8pPr>
      <a:lvl9pPr marL="3290446" indent="-193556" algn="l" defTabSz="774222" rtl="0" eaLnBrk="1" latinLnBrk="0" hangingPunct="1">
        <a:spcBef>
          <a:spcPct val="20000"/>
        </a:spcBef>
        <a:buFont typeface="Arial" pitchFamily="34" charset="0"/>
        <a:buChar char="•"/>
        <a:defRPr sz="16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42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1pPr>
      <a:lvl2pPr marL="387111" algn="l" defTabSz="7742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2pPr>
      <a:lvl3pPr marL="774222" algn="l" defTabSz="7742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3pPr>
      <a:lvl4pPr marL="1161334" algn="l" defTabSz="7742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4pPr>
      <a:lvl5pPr marL="1548445" algn="l" defTabSz="7742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5pPr>
      <a:lvl6pPr marL="1935556" algn="l" defTabSz="7742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6pPr>
      <a:lvl7pPr marL="2322667" algn="l" defTabSz="7742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7pPr>
      <a:lvl8pPr marL="2709779" algn="l" defTabSz="7742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8pPr>
      <a:lvl9pPr marL="3096890" algn="l" defTabSz="7742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 idx="4"/>
          </p:nvPr>
        </p:nvSpPr>
        <p:spPr>
          <a:xfrm>
            <a:off x="609480" y="6356520"/>
            <a:ext cx="2845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ru-RU" sz="101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ru-RU" sz="1010" b="0" strike="noStrike" spc="-1">
                <a:solidFill>
                  <a:srgbClr val="8B8B8B"/>
                </a:solidFill>
                <a:latin typeface="Calibri"/>
              </a:rPr>
              <a:t>&lt;дата/время&gt;</a:t>
            </a:r>
            <a:endParaRPr lang="ru-RU" sz="1010" b="0" strike="noStrike" spc="-1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 idx="5"/>
          </p:nvPr>
        </p:nvSpPr>
        <p:spPr>
          <a:xfrm>
            <a:off x="4164840" y="6356520"/>
            <a:ext cx="38617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sldNum" idx="6"/>
          </p:nvPr>
        </p:nvSpPr>
        <p:spPr>
          <a:xfrm>
            <a:off x="8736840" y="6356520"/>
            <a:ext cx="28454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algn="r">
              <a:lnSpc>
                <a:spcPct val="100000"/>
              </a:lnSpc>
              <a:buNone/>
              <a:defRPr lang="ru-RU" sz="1010" b="0" strike="noStrike" spc="-1">
                <a:solidFill>
                  <a:srgbClr val="898989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37EA4AB-82AA-46DF-8304-D00DDB355DA1}" type="slidenum">
              <a:rPr lang="ru-RU" sz="1010" b="0" strike="noStrike" spc="-1">
                <a:solidFill>
                  <a:srgbClr val="898989"/>
                </a:solidFill>
                <a:latin typeface="Calibri"/>
              </a:rPr>
              <a:t>‹#›</a:t>
            </a:fld>
            <a:endParaRPr lang="ru-RU" sz="101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71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29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7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7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  <p:extLst>
      <p:ext uri="{BB962C8B-B14F-4D97-AF65-F5344CB8AC3E}">
        <p14:creationId xmlns:p14="http://schemas.microsoft.com/office/powerpoint/2010/main" val="392226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29.png"/><Relationship Id="rId7" Type="http://schemas.microsoft.com/office/2007/relationships/hdphoto" Target="../media/hdphoto2.wd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microsoft.com/office/2007/relationships/hdphoto" Target="../media/hdphoto1.wdp"/><Relationship Id="rId9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microsoft.com/office/2007/relationships/hdphoto" Target="../media/hdphoto3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.png"/><Relationship Id="rId4" Type="http://schemas.openxmlformats.org/officeDocument/2006/relationships/image" Target="../media/image5.jpeg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jpe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jpe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jpeg"/><Relationship Id="rId18" Type="http://schemas.openxmlformats.org/officeDocument/2006/relationships/image" Target="../media/image23.jpeg"/><Relationship Id="rId3" Type="http://schemas.openxmlformats.org/officeDocument/2006/relationships/diagramData" Target="../diagrams/data1.xml"/><Relationship Id="rId21" Type="http://schemas.openxmlformats.org/officeDocument/2006/relationships/image" Target="../media/image26.png"/><Relationship Id="rId7" Type="http://schemas.microsoft.com/office/2007/relationships/diagramDrawing" Target="../diagrams/drawing1.xml"/><Relationship Id="rId12" Type="http://schemas.openxmlformats.org/officeDocument/2006/relationships/image" Target="../media/image17.jpeg"/><Relationship Id="rId17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16.pn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20.png"/><Relationship Id="rId23" Type="http://schemas.openxmlformats.org/officeDocument/2006/relationships/image" Target="../media/image2.png"/><Relationship Id="rId10" Type="http://schemas.openxmlformats.org/officeDocument/2006/relationships/image" Target="../media/image15.png"/><Relationship Id="rId19" Type="http://schemas.openxmlformats.org/officeDocument/2006/relationships/image" Target="../media/image24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14.png"/><Relationship Id="rId14" Type="http://schemas.openxmlformats.org/officeDocument/2006/relationships/image" Target="../media/image19.png"/><Relationship Id="rId2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987425" y="165312"/>
            <a:ext cx="10148888" cy="6714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87000"/>
              </a:lnSpc>
            </a:pPr>
            <a:r>
              <a:rPr lang="ru-RU" sz="2000" b="1" dirty="0">
                <a:solidFill>
                  <a:srgbClr val="BF9000"/>
                </a:solidFill>
                <a:latin typeface="Times New Roman" pitchFamily="18" charset="0"/>
                <a:cs typeface="Times New Roman" pitchFamily="18" charset="0"/>
              </a:rPr>
              <a:t>МИНИСТЕРСТВО </a:t>
            </a:r>
          </a:p>
          <a:p>
            <a:pPr>
              <a:lnSpc>
                <a:spcPct val="87000"/>
              </a:lnSpc>
            </a:pPr>
            <a:r>
              <a:rPr lang="ru-RU" sz="2000" b="1" dirty="0">
                <a:solidFill>
                  <a:srgbClr val="BF9000"/>
                </a:solidFill>
                <a:latin typeface="Times New Roman" pitchFamily="18" charset="0"/>
                <a:cs typeface="Times New Roman" pitchFamily="18" charset="0"/>
              </a:rPr>
              <a:t>ЭКОНОМИЧЕСКОГО РАЗВИТИЯ </a:t>
            </a:r>
          </a:p>
          <a:p>
            <a:pPr>
              <a:lnSpc>
                <a:spcPct val="87000"/>
              </a:lnSpc>
            </a:pPr>
            <a:r>
              <a:rPr lang="ru-RU" sz="2000" b="1" dirty="0">
                <a:solidFill>
                  <a:srgbClr val="BF9000"/>
                </a:solidFill>
                <a:latin typeface="Times New Roman" pitchFamily="18" charset="0"/>
                <a:cs typeface="Times New Roman" pitchFamily="18" charset="0"/>
              </a:rPr>
              <a:t>ТВЕРСКОЙ ОБЛАСТИ</a:t>
            </a:r>
          </a:p>
          <a:p>
            <a:pPr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</p:txBody>
      </p:sp>
      <p:sp>
        <p:nvSpPr>
          <p:cNvPr id="46" name="CustomShape 3"/>
          <p:cNvSpPr/>
          <p:nvPr/>
        </p:nvSpPr>
        <p:spPr>
          <a:xfrm>
            <a:off x="928688" y="2708920"/>
            <a:ext cx="10293150" cy="15841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мерах государственной поддержки </a:t>
            </a:r>
          </a:p>
          <a:p>
            <a:pPr algn="ctr">
              <a:lnSpc>
                <a:spcPct val="90000"/>
              </a:lnSpc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малого и среднего предпринимательства</a:t>
            </a:r>
          </a:p>
          <a:p>
            <a:pPr algn="ctr">
              <a:lnSpc>
                <a:spcPct val="90000"/>
              </a:lnSpc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условиях внешнего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санкционного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давления</a:t>
            </a:r>
            <a:endParaRPr lang="ru-RU" sz="3600" b="1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7" name="CustomShape 4"/>
          <p:cNvSpPr/>
          <p:nvPr/>
        </p:nvSpPr>
        <p:spPr>
          <a:xfrm>
            <a:off x="1671120" y="5806800"/>
            <a:ext cx="8895240" cy="706432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 defTabSz="573088" eaLnBrk="1" hangingPunct="1">
              <a:lnSpc>
                <a:spcPct val="100000"/>
              </a:lnSpc>
            </a:pPr>
            <a:r>
              <a:rPr lang="ru-RU" sz="2000" b="1" dirty="0">
                <a:solidFill>
                  <a:srgbClr val="BF9000"/>
                </a:solidFill>
                <a:latin typeface="Times New Roman" pitchFamily="18" charset="0"/>
                <a:cs typeface="Times New Roman" pitchFamily="18" charset="0"/>
              </a:rPr>
              <a:t>г. Тверь</a:t>
            </a:r>
          </a:p>
          <a:p>
            <a:pPr algn="ctr" defTabSz="573088" eaLnBrk="1" hangingPunct="1">
              <a:lnSpc>
                <a:spcPct val="100000"/>
              </a:lnSpc>
            </a:pPr>
            <a:r>
              <a:rPr lang="ru-RU" sz="2000" b="1" dirty="0">
                <a:solidFill>
                  <a:srgbClr val="BF9000"/>
                </a:solidFill>
                <a:latin typeface="Times New Roman" pitchFamily="18" charset="0"/>
                <a:cs typeface="Times New Roman" pitchFamily="18" charset="0"/>
              </a:rPr>
              <a:t>9 июня 2023 года</a:t>
            </a:r>
          </a:p>
        </p:txBody>
      </p:sp>
      <p:sp>
        <p:nvSpPr>
          <p:cNvPr id="48" name="CustomShape 5"/>
          <p:cNvSpPr/>
          <p:nvPr/>
        </p:nvSpPr>
        <p:spPr>
          <a:xfrm>
            <a:off x="0" y="-1042560"/>
            <a:ext cx="245160" cy="4089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" name="Рисунок 5"/>
          <p:cNvPicPr>
            <a:picLocks noChangeAspect="1" noChangeArrowheads="1"/>
          </p:cNvPicPr>
          <p:nvPr/>
        </p:nvPicPr>
        <p:blipFill>
          <a:blip r:embed="rId3" cstate="print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/>
          <a:stretch>
            <a:fillRect/>
          </a:stretch>
        </p:blipFill>
        <p:spPr bwMode="auto">
          <a:xfrm>
            <a:off x="144463" y="120650"/>
            <a:ext cx="7842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6">
            <a:extLst>
              <a:ext uri="{FF2B5EF4-FFF2-40B4-BE49-F238E27FC236}">
                <a16:creationId xmlns:a16="http://schemas.microsoft.com/office/drawing/2014/main" id="{98965D4C-2FC9-C412-1A43-BD7883968AA4}"/>
              </a:ext>
            </a:extLst>
          </p:cNvPr>
          <p:cNvPicPr/>
          <p:nvPr/>
        </p:nvPicPr>
        <p:blipFill>
          <a:blip r:embed="rId4"/>
          <a:srcRect l="21169" t="11325" r="19377" b="3567"/>
          <a:stretch/>
        </p:blipFill>
        <p:spPr>
          <a:xfrm>
            <a:off x="11544617" y="608806"/>
            <a:ext cx="502920" cy="5252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56796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рямоугольник: скругленные углы 45">
            <a:extLst>
              <a:ext uri="{FF2B5EF4-FFF2-40B4-BE49-F238E27FC236}">
                <a16:creationId xmlns:a16="http://schemas.microsoft.com/office/drawing/2014/main" id="{59511F29-768C-4E87-911D-28949CE35EBD}"/>
              </a:ext>
            </a:extLst>
          </p:cNvPr>
          <p:cNvSpPr/>
          <p:nvPr/>
        </p:nvSpPr>
        <p:spPr>
          <a:xfrm>
            <a:off x="1847528" y="692696"/>
            <a:ext cx="2106281" cy="1871386"/>
          </a:xfrm>
          <a:prstGeom prst="roundRect">
            <a:avLst>
              <a:gd name="adj" fmla="val 10000"/>
            </a:avLst>
          </a:prstGeom>
          <a:blipFill>
            <a:blip r:embed="rId2" cstate="print"/>
            <a:srcRect/>
            <a:stretch>
              <a:fillRect l="-7000" r="-7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TextBox 13">
            <a:extLst>
              <a:ext uri="{FF2B5EF4-FFF2-40B4-BE49-F238E27FC236}">
                <a16:creationId xmlns:a16="http://schemas.microsoft.com/office/drawing/2014/main" id="{3A4D749C-FEC5-4548-995F-DA42EFBA7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5309" y="387191"/>
            <a:ext cx="8759825" cy="579436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algn="ctr" eaLnBrk="0" hangingPunct="0">
              <a:defRPr sz="2000" b="1" cap="all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defRPr>
            </a:lvl1pPr>
            <a:lvl2pPr algn="ctr" eaLnBrk="0" hangingPunct="0">
              <a:defRPr sz="4400">
                <a:latin typeface="Calibri" pitchFamily="34" charset="0"/>
              </a:defRPr>
            </a:lvl2pPr>
            <a:lvl3pPr algn="ctr" eaLnBrk="0" hangingPunct="0">
              <a:defRPr sz="4400">
                <a:latin typeface="Calibri" pitchFamily="34" charset="0"/>
              </a:defRPr>
            </a:lvl3pPr>
            <a:lvl4pPr algn="ctr" eaLnBrk="0" hangingPunct="0">
              <a:defRPr sz="4400">
                <a:latin typeface="Calibri" pitchFamily="34" charset="0"/>
              </a:defRPr>
            </a:lvl4pPr>
            <a:lvl5pPr algn="ctr" eaLnBrk="0" hangingPunct="0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BF9000"/>
                </a:solidFill>
              </a:rPr>
              <a:t>НЕФИНАНСОВЫЕ МЕРЫ ПОДДЕРЖКИ</a:t>
            </a:r>
          </a:p>
        </p:txBody>
      </p:sp>
      <p:sp>
        <p:nvSpPr>
          <p:cNvPr id="45" name="CustomShape 4">
            <a:extLst>
              <a:ext uri="{FF2B5EF4-FFF2-40B4-BE49-F238E27FC236}">
                <a16:creationId xmlns:a16="http://schemas.microsoft.com/office/drawing/2014/main" id="{D2C34D11-D5CF-41E9-A5EF-4EEBF00DCE7D}"/>
              </a:ext>
            </a:extLst>
          </p:cNvPr>
          <p:cNvSpPr/>
          <p:nvPr/>
        </p:nvSpPr>
        <p:spPr>
          <a:xfrm>
            <a:off x="982663" y="5965825"/>
            <a:ext cx="5072062" cy="423863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defRPr/>
            </a:pPr>
            <a:r>
              <a:rPr lang="ru-RU" sz="2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endParaRPr lang="ru-RU" sz="2200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07FFBB8-E228-466B-88D4-E339606BC744}"/>
              </a:ext>
            </a:extLst>
          </p:cNvPr>
          <p:cNvSpPr/>
          <p:nvPr/>
        </p:nvSpPr>
        <p:spPr>
          <a:xfrm>
            <a:off x="967582" y="2099845"/>
            <a:ext cx="5409506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в поиске партнеров и продвижении продукции на внешние рынки 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C4C226C-91F5-464A-9E8C-72B522C75936}"/>
              </a:ext>
            </a:extLst>
          </p:cNvPr>
          <p:cNvSpPr/>
          <p:nvPr/>
        </p:nvSpPr>
        <p:spPr>
          <a:xfrm>
            <a:off x="982663" y="3119438"/>
            <a:ext cx="312136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инновациям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C1B8EEDD-317B-406F-9191-DA890F7FC84F}"/>
              </a:ext>
            </a:extLst>
          </p:cNvPr>
          <p:cNvSpPr/>
          <p:nvPr/>
        </p:nvSpPr>
        <p:spPr>
          <a:xfrm>
            <a:off x="982663" y="3587068"/>
            <a:ext cx="5072062" cy="6340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выставочной деятельности</a:t>
            </a:r>
          </a:p>
          <a:p>
            <a:pPr>
              <a:lnSpc>
                <a:spcPct val="80000"/>
              </a:lnSpc>
              <a:defRPr/>
            </a:pPr>
            <a:r>
              <a:rPr lang="ru-RU" sz="2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обучающих мероприятий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9857BC04-B4B4-49F6-8658-26BED56EB2A8}"/>
              </a:ext>
            </a:extLst>
          </p:cNvPr>
          <p:cNvSpPr/>
          <p:nvPr/>
        </p:nvSpPr>
        <p:spPr>
          <a:xfrm>
            <a:off x="982663" y="4202113"/>
            <a:ext cx="5113337" cy="6340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Патентование изобретений, сертификация продукции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FA987A0-8F71-4517-B958-0ABB2190DB13}"/>
              </a:ext>
            </a:extLst>
          </p:cNvPr>
          <p:cNvSpPr/>
          <p:nvPr/>
        </p:nvSpPr>
        <p:spPr>
          <a:xfrm>
            <a:off x="982663" y="4883150"/>
            <a:ext cx="5072062" cy="6340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 субъектов МСП </a:t>
            </a:r>
          </a:p>
          <a:p>
            <a:pPr>
              <a:lnSpc>
                <a:spcPct val="80000"/>
              </a:lnSpc>
              <a:defRPr/>
            </a:pPr>
            <a:r>
              <a:rPr lang="ru-RU" sz="2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электронные  торговые платформы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19E17E7F-FC74-4DFA-B79C-A39DE34682D1}"/>
              </a:ext>
            </a:extLst>
          </p:cNvPr>
          <p:cNvSpPr/>
          <p:nvPr/>
        </p:nvSpPr>
        <p:spPr>
          <a:xfrm>
            <a:off x="982663" y="5557838"/>
            <a:ext cx="539442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в регистрации торговой марки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F325518E-AD39-4C9A-8588-DA30801F085B}"/>
              </a:ext>
            </a:extLst>
          </p:cNvPr>
          <p:cNvSpPr/>
          <p:nvPr/>
        </p:nvSpPr>
        <p:spPr>
          <a:xfrm>
            <a:off x="982663" y="5992813"/>
            <a:ext cx="444865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рекламных кампаний </a:t>
            </a: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CDA3D9C8-8010-43C6-83CB-59F4EC7C7F35}"/>
              </a:ext>
            </a:extLst>
          </p:cNvPr>
          <p:cNvCxnSpPr/>
          <p:nvPr/>
        </p:nvCxnSpPr>
        <p:spPr>
          <a:xfrm>
            <a:off x="1055688" y="3068960"/>
            <a:ext cx="4895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DA6C6AC5-F2C4-4FE3-A2C3-6370D5415B57}"/>
              </a:ext>
            </a:extLst>
          </p:cNvPr>
          <p:cNvCxnSpPr/>
          <p:nvPr/>
        </p:nvCxnSpPr>
        <p:spPr>
          <a:xfrm>
            <a:off x="1055688" y="3530600"/>
            <a:ext cx="4895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2F34CCB6-11BB-487A-96CD-0C36B0849000}"/>
              </a:ext>
            </a:extLst>
          </p:cNvPr>
          <p:cNvCxnSpPr/>
          <p:nvPr/>
        </p:nvCxnSpPr>
        <p:spPr>
          <a:xfrm>
            <a:off x="1055688" y="4202113"/>
            <a:ext cx="4895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22C292AB-6277-4406-8DF7-426BD7C61467}"/>
              </a:ext>
            </a:extLst>
          </p:cNvPr>
          <p:cNvCxnSpPr/>
          <p:nvPr/>
        </p:nvCxnSpPr>
        <p:spPr>
          <a:xfrm>
            <a:off x="1055688" y="4860925"/>
            <a:ext cx="4895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61DE99F5-B841-4D73-AA8C-B8E46BDACEE2}"/>
              </a:ext>
            </a:extLst>
          </p:cNvPr>
          <p:cNvCxnSpPr/>
          <p:nvPr/>
        </p:nvCxnSpPr>
        <p:spPr>
          <a:xfrm>
            <a:off x="1055688" y="5529263"/>
            <a:ext cx="4895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FE39A46E-4C6F-49DB-8539-C38F03193BBD}"/>
              </a:ext>
            </a:extLst>
          </p:cNvPr>
          <p:cNvCxnSpPr/>
          <p:nvPr/>
        </p:nvCxnSpPr>
        <p:spPr>
          <a:xfrm>
            <a:off x="1055688" y="5992813"/>
            <a:ext cx="4895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3" name="TextBox 28">
            <a:extLst>
              <a:ext uri="{FF2B5EF4-FFF2-40B4-BE49-F238E27FC236}">
                <a16:creationId xmlns:a16="http://schemas.microsoft.com/office/drawing/2014/main" id="{E001EC7A-BE2C-427C-82DC-4CD571BB4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8575" y="1196752"/>
            <a:ext cx="17129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ОСОБЫЕ</a:t>
            </a:r>
            <a:b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РЕЖИМЫ</a:t>
            </a: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6D22790A-87CC-46D8-9D2E-FD6933A8345D}"/>
              </a:ext>
            </a:extLst>
          </p:cNvPr>
          <p:cNvSpPr/>
          <p:nvPr/>
        </p:nvSpPr>
        <p:spPr>
          <a:xfrm>
            <a:off x="6378575" y="2438400"/>
            <a:ext cx="5362575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ru-RU" sz="2200" spc="-1" dirty="0">
                <a:latin typeface="Times New Roman"/>
                <a:cs typeface="Times New Roman" panose="02020603050405020304" pitchFamily="18" charset="0"/>
              </a:rPr>
              <a:t>ПИП Тверской области</a:t>
            </a:r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D397598D-EF06-4A54-A1B9-E09F2B6B8674}"/>
              </a:ext>
            </a:extLst>
          </p:cNvPr>
          <p:cNvSpPr/>
          <p:nvPr/>
        </p:nvSpPr>
        <p:spPr>
          <a:xfrm>
            <a:off x="6377089" y="3451646"/>
            <a:ext cx="5167528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sz="2200" spc="-1" dirty="0">
                <a:latin typeface="Times New Roman"/>
                <a:cs typeface="Times New Roman" panose="02020603050405020304" pitchFamily="18" charset="0"/>
              </a:rPr>
              <a:t>Резидент </a:t>
            </a:r>
          </a:p>
          <a:p>
            <a:pPr algn="just">
              <a:lnSpc>
                <a:spcPct val="80000"/>
              </a:lnSpc>
              <a:defRPr/>
            </a:pPr>
            <a:r>
              <a:rPr lang="ru-RU" sz="2200" spc="-1" dirty="0" err="1">
                <a:latin typeface="Times New Roman"/>
                <a:cs typeface="Times New Roman" panose="02020603050405020304" pitchFamily="18" charset="0"/>
              </a:rPr>
              <a:t>инновационно</a:t>
            </a:r>
            <a:r>
              <a:rPr lang="ru-RU" sz="2200" spc="-1" dirty="0">
                <a:latin typeface="Times New Roman"/>
                <a:cs typeface="Times New Roman" panose="02020603050405020304" pitchFamily="18" charset="0"/>
              </a:rPr>
              <a:t>-промышленного парка/</a:t>
            </a:r>
          </a:p>
          <a:p>
            <a:pPr algn="just">
              <a:lnSpc>
                <a:spcPct val="80000"/>
              </a:lnSpc>
              <a:defRPr/>
            </a:pPr>
            <a:r>
              <a:rPr lang="ru-RU" sz="2200" spc="-1" dirty="0">
                <a:latin typeface="Times New Roman"/>
                <a:cs typeface="Times New Roman" panose="02020603050405020304" pitchFamily="18" charset="0"/>
              </a:rPr>
              <a:t>технопарка Тверской области/ОЭЗ/ ТОР</a:t>
            </a: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A557E57B-1081-4B9F-9C1A-CA5602622B79}"/>
              </a:ext>
            </a:extLst>
          </p:cNvPr>
          <p:cNvSpPr/>
          <p:nvPr/>
        </p:nvSpPr>
        <p:spPr>
          <a:xfrm>
            <a:off x="6378575" y="4726305"/>
            <a:ext cx="4733925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ru-RU" sz="2200" spc="-1" dirty="0">
                <a:latin typeface="Times New Roman"/>
                <a:cs typeface="Times New Roman" panose="02020603050405020304" pitchFamily="18" charset="0"/>
              </a:rPr>
              <a:t>СЗПК</a:t>
            </a: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580611F6-AFA2-4F91-86E0-491CADD62823}"/>
              </a:ext>
            </a:extLst>
          </p:cNvPr>
          <p:cNvSpPr/>
          <p:nvPr/>
        </p:nvSpPr>
        <p:spPr>
          <a:xfrm>
            <a:off x="6378575" y="5777369"/>
            <a:ext cx="4733925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ru-RU" sz="2200" spc="-1" dirty="0">
                <a:latin typeface="Times New Roman"/>
                <a:cs typeface="Times New Roman" panose="02020603050405020304" pitchFamily="18" charset="0"/>
              </a:rPr>
              <a:t>СПИК 2.0</a:t>
            </a:r>
          </a:p>
        </p:txBody>
      </p: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id="{0AF4A151-7854-406A-9666-F42D7CD0BEE0}"/>
              </a:ext>
            </a:extLst>
          </p:cNvPr>
          <p:cNvCxnSpPr/>
          <p:nvPr/>
        </p:nvCxnSpPr>
        <p:spPr>
          <a:xfrm>
            <a:off x="6456363" y="3331032"/>
            <a:ext cx="4895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id="{E0F6474C-B3E5-4104-9C93-0457C96B2723}"/>
              </a:ext>
            </a:extLst>
          </p:cNvPr>
          <p:cNvCxnSpPr/>
          <p:nvPr/>
        </p:nvCxnSpPr>
        <p:spPr>
          <a:xfrm>
            <a:off x="6456363" y="4509120"/>
            <a:ext cx="4895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DEF04260-05CC-4386-BB4E-1B39A027031C}"/>
              </a:ext>
            </a:extLst>
          </p:cNvPr>
          <p:cNvCxnSpPr/>
          <p:nvPr/>
        </p:nvCxnSpPr>
        <p:spPr>
          <a:xfrm>
            <a:off x="6456363" y="5557838"/>
            <a:ext cx="4895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92512555-F9A2-4E3C-977E-FC74A63F4A95}"/>
              </a:ext>
            </a:extLst>
          </p:cNvPr>
          <p:cNvCxnSpPr>
            <a:cxnSpLocks/>
          </p:cNvCxnSpPr>
          <p:nvPr/>
        </p:nvCxnSpPr>
        <p:spPr>
          <a:xfrm>
            <a:off x="6240463" y="2060848"/>
            <a:ext cx="0" cy="447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Номер слайда 1">
            <a:extLst>
              <a:ext uri="{FF2B5EF4-FFF2-40B4-BE49-F238E27FC236}">
                <a16:creationId xmlns:a16="http://schemas.microsoft.com/office/drawing/2014/main" id="{393A51BD-AFD5-4015-BD91-FAE606B3C015}"/>
              </a:ext>
            </a:extLst>
          </p:cNvPr>
          <p:cNvSpPr txBox="1">
            <a:spLocks noChangeArrowheads="1"/>
          </p:cNvSpPr>
          <p:nvPr/>
        </p:nvSpPr>
        <p:spPr>
          <a:xfrm>
            <a:off x="8736735" y="6356358"/>
            <a:ext cx="2845935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016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9pPr>
          </a:lstStyle>
          <a:p>
            <a:fld id="{E4D28778-1660-4CD0-B07E-C558D3164795}" type="slidenum">
              <a:rPr lang="ru-RU" altLang="ru-RU" sz="12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ru-RU" altLang="ru-RU" sz="1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Рисунок 6">
            <a:extLst>
              <a:ext uri="{FF2B5EF4-FFF2-40B4-BE49-F238E27FC236}">
                <a16:creationId xmlns:a16="http://schemas.microsoft.com/office/drawing/2014/main" id="{B4BC7B41-755C-4771-CBE6-DC33AA1463D6}"/>
              </a:ext>
            </a:extLst>
          </p:cNvPr>
          <p:cNvPicPr/>
          <p:nvPr/>
        </p:nvPicPr>
        <p:blipFill>
          <a:blip r:embed="rId3"/>
          <a:srcRect l="21169" t="11325" r="19377" b="3567"/>
          <a:stretch/>
        </p:blipFill>
        <p:spPr>
          <a:xfrm>
            <a:off x="11544617" y="608806"/>
            <a:ext cx="502920" cy="525240"/>
          </a:xfrm>
          <a:prstGeom prst="rect">
            <a:avLst/>
          </a:prstGeom>
          <a:ln w="0">
            <a:noFill/>
          </a:ln>
        </p:spPr>
      </p:pic>
      <p:pic>
        <p:nvPicPr>
          <p:cNvPr id="33" name="Рисунок 5"/>
          <p:cNvPicPr>
            <a:picLocks noChangeAspect="1" noChangeArrowheads="1"/>
          </p:cNvPicPr>
          <p:nvPr/>
        </p:nvPicPr>
        <p:blipFill>
          <a:blip r:embed="rId4" cstate="print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/>
          <a:stretch>
            <a:fillRect/>
          </a:stretch>
        </p:blipFill>
        <p:spPr bwMode="auto">
          <a:xfrm>
            <a:off x="144463" y="120650"/>
            <a:ext cx="7842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TextBox 15">
            <a:extLst>
              <a:ext uri="{FF2B5EF4-FFF2-40B4-BE49-F238E27FC236}">
                <a16:creationId xmlns:a16="http://schemas.microsoft.com/office/drawing/2014/main" id="{4F63BFE8-262A-4142-A7D8-BED25AB17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2306" y="1374775"/>
            <a:ext cx="10928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0669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ОСНОВАНИЕ:</a:t>
            </a:r>
            <a:r>
              <a:rPr lang="ru-RU" altLang="ru-RU" sz="2000" b="1" dirty="0">
                <a:solidFill>
                  <a:srgbClr val="2B5B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Тверской области от 25.06.2021 № 372-пп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4" name="TextBox 11">
            <a:extLst>
              <a:ext uri="{FF2B5EF4-FFF2-40B4-BE49-F238E27FC236}">
                <a16:creationId xmlns:a16="http://schemas.microsoft.com/office/drawing/2014/main" id="{01BF3D8F-0945-4DB0-9501-0682C9A84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2306" y="4293096"/>
            <a:ext cx="7342397" cy="49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8" rIns="121917" bIns="6095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 ограничения по ОКВЭД</a:t>
            </a:r>
          </a:p>
        </p:txBody>
      </p:sp>
      <p:graphicFrame>
        <p:nvGraphicFramePr>
          <p:cNvPr id="70" name="Таблица 69">
            <a:extLst>
              <a:ext uri="{FF2B5EF4-FFF2-40B4-BE49-F238E27FC236}">
                <a16:creationId xmlns:a16="http://schemas.microsoft.com/office/drawing/2014/main" id="{16CD32B0-90B5-4AAE-AE40-904A1CA5C7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225184"/>
              </p:ext>
            </p:extLst>
          </p:nvPr>
        </p:nvGraphicFramePr>
        <p:xfrm>
          <a:off x="1127125" y="2060848"/>
          <a:ext cx="5341938" cy="201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7201">
                  <a:extLst>
                    <a:ext uri="{9D8B030D-6E8A-4147-A177-3AD203B41FA5}">
                      <a16:colId xmlns:a16="http://schemas.microsoft.com/office/drawing/2014/main" val="1801748468"/>
                    </a:ext>
                  </a:extLst>
                </a:gridCol>
                <a:gridCol w="2744737">
                  <a:extLst>
                    <a:ext uri="{9D8B030D-6E8A-4147-A177-3AD203B41FA5}">
                      <a16:colId xmlns:a16="http://schemas.microsoft.com/office/drawing/2014/main" val="1770041297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кредита</a:t>
                      </a:r>
                    </a:p>
                  </a:txBody>
                  <a:tcPr marL="91438" marR="91438" marT="45700" marB="457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возмещения</a:t>
                      </a:r>
                    </a:p>
                  </a:txBody>
                  <a:tcPr marL="91438" marR="91438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831957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rgbClr val="0669B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200 - 500 млн ₽</a:t>
                      </a:r>
                    </a:p>
                  </a:txBody>
                  <a:tcPr marL="91438" marR="91438" marT="45700" marB="457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года</a:t>
                      </a:r>
                    </a:p>
                  </a:txBody>
                  <a:tcPr marL="91438" marR="91438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71496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rgbClr val="0669B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500 - 1 000 млн ₽</a:t>
                      </a:r>
                    </a:p>
                  </a:txBody>
                  <a:tcPr marL="91438" marR="91438" marT="45700" marB="457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года</a:t>
                      </a:r>
                    </a:p>
                  </a:txBody>
                  <a:tcPr marL="91438" marR="91438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9427259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669B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ru-RU" sz="2400" b="1" dirty="0">
                          <a:solidFill>
                            <a:srgbClr val="0669B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 млн ₽</a:t>
                      </a:r>
                    </a:p>
                  </a:txBody>
                  <a:tcPr marL="91438" marR="91438" marT="45700" marB="457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лет</a:t>
                      </a:r>
                    </a:p>
                  </a:txBody>
                  <a:tcPr marL="91438" marR="91438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5258926"/>
                  </a:ext>
                </a:extLst>
              </a:tr>
            </a:tbl>
          </a:graphicData>
        </a:graphic>
      </p:graphicFrame>
      <p:pic>
        <p:nvPicPr>
          <p:cNvPr id="19481" name="Рисунок 6">
            <a:extLst>
              <a:ext uri="{FF2B5EF4-FFF2-40B4-BE49-F238E27FC236}">
                <a16:creationId xmlns:a16="http://schemas.microsoft.com/office/drawing/2014/main" id="{DF9BFAEA-67AD-499B-BCA1-9A0C46AA0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168" y="2060848"/>
            <a:ext cx="1949262" cy="1892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3">
            <a:extLst>
              <a:ext uri="{FF2B5EF4-FFF2-40B4-BE49-F238E27FC236}">
                <a16:creationId xmlns:a16="http://schemas.microsoft.com/office/drawing/2014/main" id="{DCF2B1D6-E5B6-40E3-81ED-AA4205CAE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7838" y="403225"/>
            <a:ext cx="8759825" cy="62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algn="ctr" eaLnBrk="0" hangingPunct="0">
              <a:defRPr sz="2000" b="1" cap="all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defRPr>
            </a:lvl1pPr>
            <a:lvl2pPr algn="ctr" eaLnBrk="0" hangingPunct="0">
              <a:defRPr sz="4400">
                <a:latin typeface="Calibri" pitchFamily="34" charset="0"/>
              </a:defRPr>
            </a:lvl2pPr>
            <a:lvl3pPr algn="ctr" eaLnBrk="0" hangingPunct="0">
              <a:defRPr sz="4400">
                <a:latin typeface="Calibri" pitchFamily="34" charset="0"/>
              </a:defRPr>
            </a:lvl3pPr>
            <a:lvl4pPr algn="ctr" eaLnBrk="0" hangingPunct="0">
              <a:defRPr sz="4400">
                <a:latin typeface="Calibri" pitchFamily="34" charset="0"/>
              </a:defRPr>
            </a:lvl4pPr>
            <a:lvl5pPr algn="ctr" eaLnBrk="0" hangingPunct="0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BF9000"/>
                </a:solidFill>
              </a:rPr>
              <a:t>Возмещение процентных ставок по полученным кредитам на реализацию проектов</a:t>
            </a:r>
          </a:p>
        </p:txBody>
      </p:sp>
      <p:sp>
        <p:nvSpPr>
          <p:cNvPr id="13" name="Номер слайда 1">
            <a:extLst>
              <a:ext uri="{FF2B5EF4-FFF2-40B4-BE49-F238E27FC236}">
                <a16:creationId xmlns:a16="http://schemas.microsoft.com/office/drawing/2014/main" id="{929A9480-3468-4CBB-A810-66CED2DE3A96}"/>
              </a:ext>
            </a:extLst>
          </p:cNvPr>
          <p:cNvSpPr txBox="1">
            <a:spLocks noChangeArrowheads="1"/>
          </p:cNvSpPr>
          <p:nvPr/>
        </p:nvSpPr>
        <p:spPr>
          <a:xfrm>
            <a:off x="8736735" y="6356358"/>
            <a:ext cx="2845935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016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9pPr>
          </a:lstStyle>
          <a:p>
            <a:fld id="{E4D28778-1660-4CD0-B07E-C558D3164795}" type="slidenum">
              <a:rPr lang="ru-RU" altLang="ru-RU" sz="12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ru-RU" altLang="ru-RU" sz="1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Рисунок 6">
            <a:extLst>
              <a:ext uri="{FF2B5EF4-FFF2-40B4-BE49-F238E27FC236}">
                <a16:creationId xmlns:a16="http://schemas.microsoft.com/office/drawing/2014/main" id="{5C8EA1FC-D716-36DD-A589-E0212AECEA5C}"/>
              </a:ext>
            </a:extLst>
          </p:cNvPr>
          <p:cNvPicPr/>
          <p:nvPr/>
        </p:nvPicPr>
        <p:blipFill>
          <a:blip r:embed="rId3"/>
          <a:srcRect l="21169" t="11325" r="19377" b="3567"/>
          <a:stretch/>
        </p:blipFill>
        <p:spPr>
          <a:xfrm>
            <a:off x="11544617" y="608806"/>
            <a:ext cx="502920" cy="525240"/>
          </a:xfrm>
          <a:prstGeom prst="rect">
            <a:avLst/>
          </a:prstGeom>
          <a:ln w="0">
            <a:noFill/>
          </a:ln>
        </p:spPr>
      </p:pic>
      <p:sp>
        <p:nvSpPr>
          <p:cNvPr id="14" name="Прямоугольник 17">
            <a:extLst>
              <a:ext uri="{FF2B5EF4-FFF2-40B4-BE49-F238E27FC236}">
                <a16:creationId xmlns:a16="http://schemas.microsoft.com/office/drawing/2014/main" id="{372CF91C-849A-4984-BF0B-A01DB0211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303" y="5053607"/>
            <a:ext cx="9924241" cy="125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0363" indent="-360363" defTabSz="1244600"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 defTabSz="1244600"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 defTabSz="1244600"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 defTabSz="1244600"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 defTabSz="1244600"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1244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1244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1244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1244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marL="0" indent="0" algn="just">
              <a:lnSpc>
                <a:spcPct val="90000"/>
              </a:lnSpc>
              <a:spcAft>
                <a:spcPct val="35000"/>
              </a:spcAft>
            </a:pPr>
            <a:r>
              <a:rPr lang="ru-RU" alt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из областного бюджета Тверской области                              </a:t>
            </a:r>
            <a:r>
              <a:rPr lang="ru-RU" altLang="ru-RU" sz="2800" b="1" dirty="0">
                <a:solidFill>
                  <a:srgbClr val="4B79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процентных пунктов</a:t>
            </a:r>
            <a:r>
              <a:rPr lang="ru-RU" alt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полученным кредитам                               на реализацию инвестиционных проектов</a:t>
            </a:r>
          </a:p>
        </p:txBody>
      </p:sp>
      <p:pic>
        <p:nvPicPr>
          <p:cNvPr id="18" name="Рисунок 5"/>
          <p:cNvPicPr>
            <a:picLocks noChangeAspect="1" noChangeArrowheads="1"/>
          </p:cNvPicPr>
          <p:nvPr/>
        </p:nvPicPr>
        <p:blipFill>
          <a:blip r:embed="rId4" cstate="print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/>
          <a:stretch>
            <a:fillRect/>
          </a:stretch>
        </p:blipFill>
        <p:spPr bwMode="auto">
          <a:xfrm>
            <a:off x="144463" y="120650"/>
            <a:ext cx="7842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6577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1205106" y="3796"/>
            <a:ext cx="10949040" cy="502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3" name="CustomShape 2"/>
          <p:cNvSpPr/>
          <p:nvPr/>
        </p:nvSpPr>
        <p:spPr>
          <a:xfrm>
            <a:off x="1085528" y="334152"/>
            <a:ext cx="10123040" cy="502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ru-RU" altLang="ru-RU" sz="2000" b="1" dirty="0">
                <a:solidFill>
                  <a:srgbClr val="BF9000"/>
                </a:solidFill>
                <a:latin typeface="Times New Roman" pitchFamily="18" charset="0"/>
                <a:cs typeface="Times New Roman" pitchFamily="18" charset="0"/>
              </a:rPr>
              <a:t>ВОЗМЕЩЕНИЕ ЗАТРАТ, СВЯЗАННЫХ С РЕЛОКАЦИЕЙ </a:t>
            </a:r>
          </a:p>
          <a:p>
            <a:pPr algn="ctr"/>
            <a:r>
              <a:rPr lang="ru-RU" altLang="ru-RU" sz="2000" b="1" dirty="0">
                <a:solidFill>
                  <a:srgbClr val="BF9000"/>
                </a:solidFill>
                <a:latin typeface="Times New Roman" pitchFamily="18" charset="0"/>
                <a:cs typeface="Times New Roman" pitchFamily="18" charset="0"/>
              </a:rPr>
              <a:t>IT-КОМПАНИЙ НА ТЕРРИТОРИЮ ТВЕРСКОЙ ОБЛАСТИ</a:t>
            </a:r>
            <a:endParaRPr lang="ru-RU" sz="2000" b="0" strike="noStrike" spc="-1" dirty="0">
              <a:latin typeface="XO Oriel"/>
            </a:endParaRPr>
          </a:p>
        </p:txBody>
      </p:sp>
      <p:sp>
        <p:nvSpPr>
          <p:cNvPr id="8" name="Номер слайда 1">
            <a:extLst>
              <a:ext uri="{FF2B5EF4-FFF2-40B4-BE49-F238E27FC236}">
                <a16:creationId xmlns:a16="http://schemas.microsoft.com/office/drawing/2014/main" id="{0F2C59AD-826A-441B-BFA4-06738ED00461}"/>
              </a:ext>
            </a:extLst>
          </p:cNvPr>
          <p:cNvSpPr txBox="1">
            <a:spLocks noChangeArrowheads="1"/>
          </p:cNvSpPr>
          <p:nvPr/>
        </p:nvSpPr>
        <p:spPr>
          <a:xfrm>
            <a:off x="8736735" y="6356358"/>
            <a:ext cx="2845935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016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9pPr>
          </a:lstStyle>
          <a:p>
            <a:fld id="{E4D28778-1660-4CD0-B07E-C558D3164795}" type="slidenum">
              <a:rPr lang="ru-RU" altLang="ru-RU" sz="12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ru-RU" altLang="ru-RU" sz="1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5">
            <a:extLst>
              <a:ext uri="{FF2B5EF4-FFF2-40B4-BE49-F238E27FC236}">
                <a16:creationId xmlns:a16="http://schemas.microsoft.com/office/drawing/2014/main" id="{4F63BFE8-262A-4142-A7D8-BED25AB17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2306" y="1374775"/>
            <a:ext cx="10928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2B5B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ОСНОВАНИЕ: 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Тверской области от 09.06.2022 № 325-пп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85528" y="2868096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предоставления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200" b="1" dirty="0">
                <a:solidFill>
                  <a:srgbClr val="2B5B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лет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32851" y="3501007"/>
            <a:ext cx="95050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Размер: </a:t>
            </a:r>
            <a:r>
              <a:rPr lang="ru-RU" sz="2200" b="1" dirty="0">
                <a:solidFill>
                  <a:srgbClr val="2B5B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50% от прироста НДФЛ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 Тверской области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32851" y="4150109"/>
            <a:ext cx="1000346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Мероприятия, финансирование которых осуществляет 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IT-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компания: </a:t>
            </a:r>
            <a:endParaRPr lang="ru-RU" sz="2200" dirty="0"/>
          </a:p>
        </p:txBody>
      </p:sp>
      <p:pic>
        <p:nvPicPr>
          <p:cNvPr id="14" name="Picture 4" descr="https://img2.freepng.ru/20190626/uvr/kisspng-clip-art-vector-graphics-computer-icons-portable-n-your-lease-charlton-triangle-homes-5d12f4eb83f7d2.7523567815615234355406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400" y="4692711"/>
            <a:ext cx="884348" cy="62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s://static.thenounproject.com/png/106533-200.png"/>
          <p:cNvPicPr>
            <a:picLocks noChangeAspect="1" noChangeArrowheads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772" y="4487775"/>
            <a:ext cx="894772" cy="894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https://e7.pngegg.com/pngimages/517/910/png-clipart-chemical-engineering-chemistry-factory-production-line-university-engineering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6735" y="4602463"/>
            <a:ext cx="777492" cy="78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999720" y="5504791"/>
            <a:ext cx="2792024" cy="98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</a:rPr>
              <a:t>1) </a:t>
            </a:r>
            <a:r>
              <a:rPr lang="ru-RU" sz="1700" dirty="0">
                <a:latin typeface="Times New Roman" panose="02020603050405020304" pitchFamily="18" charset="0"/>
              </a:rPr>
              <a:t>Оплата аренды помещения (строительство) </a:t>
            </a:r>
          </a:p>
          <a:p>
            <a:pPr algn="ctr">
              <a:lnSpc>
                <a:spcPct val="85000"/>
              </a:lnSpc>
            </a:pPr>
            <a:r>
              <a:rPr lang="ru-RU" sz="1700" dirty="0">
                <a:latin typeface="Times New Roman" panose="02020603050405020304" pitchFamily="18" charset="0"/>
              </a:rPr>
              <a:t>для размещения </a:t>
            </a:r>
          </a:p>
          <a:p>
            <a:pPr algn="ctr">
              <a:lnSpc>
                <a:spcPct val="85000"/>
              </a:lnSpc>
            </a:pPr>
            <a:r>
              <a:rPr lang="en-US" sz="1700" dirty="0">
                <a:latin typeface="Times New Roman" panose="02020603050405020304" pitchFamily="18" charset="0"/>
              </a:rPr>
              <a:t>IT-</a:t>
            </a:r>
            <a:r>
              <a:rPr lang="ru-RU" sz="1700" dirty="0">
                <a:latin typeface="Times New Roman" panose="02020603050405020304" pitchFamily="18" charset="0"/>
              </a:rPr>
              <a:t>компании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352323F2-EA5B-4D97-BB03-E2E53FFFBA67}"/>
              </a:ext>
            </a:extLst>
          </p:cNvPr>
          <p:cNvCxnSpPr>
            <a:cxnSpLocks/>
          </p:cNvCxnSpPr>
          <p:nvPr/>
        </p:nvCxnSpPr>
        <p:spPr>
          <a:xfrm>
            <a:off x="1055440" y="2780928"/>
            <a:ext cx="10009112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352323F2-EA5B-4D97-BB03-E2E53FFFBA67}"/>
              </a:ext>
            </a:extLst>
          </p:cNvPr>
          <p:cNvCxnSpPr>
            <a:cxnSpLocks/>
          </p:cNvCxnSpPr>
          <p:nvPr/>
        </p:nvCxnSpPr>
        <p:spPr>
          <a:xfrm>
            <a:off x="1055440" y="3429000"/>
            <a:ext cx="10009112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352323F2-EA5B-4D97-BB03-E2E53FFFBA67}"/>
              </a:ext>
            </a:extLst>
          </p:cNvPr>
          <p:cNvCxnSpPr>
            <a:cxnSpLocks/>
          </p:cNvCxnSpPr>
          <p:nvPr/>
        </p:nvCxnSpPr>
        <p:spPr>
          <a:xfrm>
            <a:off x="1055440" y="4005064"/>
            <a:ext cx="10009112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352323F2-EA5B-4D97-BB03-E2E53FFFBA67}"/>
              </a:ext>
            </a:extLst>
          </p:cNvPr>
          <p:cNvCxnSpPr>
            <a:cxnSpLocks/>
          </p:cNvCxnSpPr>
          <p:nvPr/>
        </p:nvCxnSpPr>
        <p:spPr>
          <a:xfrm>
            <a:off x="1055440" y="1844824"/>
            <a:ext cx="10009112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791744" y="5504791"/>
            <a:ext cx="3744416" cy="98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</a:rPr>
              <a:t>2) Реализация программы стимулирования сотрудников для строительства (приобретения) ими жилых помещений в регионе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644824" y="5504791"/>
            <a:ext cx="3203703" cy="759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</a:rPr>
              <a:t>3) Развитие материально-технической базы ВУЗов и </a:t>
            </a:r>
            <a:r>
              <a:rPr lang="ru-RU" sz="17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СУЗов</a:t>
            </a:r>
            <a:endParaRPr lang="ru-RU" sz="17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7AEE033B-FAAD-4704-873D-377658573810}"/>
              </a:ext>
            </a:extLst>
          </p:cNvPr>
          <p:cNvSpPr/>
          <p:nvPr/>
        </p:nvSpPr>
        <p:spPr>
          <a:xfrm>
            <a:off x="1072306" y="1975429"/>
            <a:ext cx="10225137" cy="66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 субсидии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200" b="1" dirty="0">
                <a:solidFill>
                  <a:srgbClr val="2B5B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IT-компании, которые после 1 января 2022 года перерегистрировались на территорию Тверской области </a:t>
            </a:r>
          </a:p>
        </p:txBody>
      </p:sp>
      <p:pic>
        <p:nvPicPr>
          <p:cNvPr id="24" name="Рисунок 6">
            <a:extLst>
              <a:ext uri="{FF2B5EF4-FFF2-40B4-BE49-F238E27FC236}">
                <a16:creationId xmlns:a16="http://schemas.microsoft.com/office/drawing/2014/main" id="{F998D807-21BA-79F5-6136-4BF6CDE8D178}"/>
              </a:ext>
            </a:extLst>
          </p:cNvPr>
          <p:cNvPicPr/>
          <p:nvPr/>
        </p:nvPicPr>
        <p:blipFill>
          <a:blip r:embed="rId8"/>
          <a:srcRect l="21169" t="11325" r="19377" b="3567"/>
          <a:stretch/>
        </p:blipFill>
        <p:spPr>
          <a:xfrm>
            <a:off x="11544617" y="608806"/>
            <a:ext cx="502920" cy="525240"/>
          </a:xfrm>
          <a:prstGeom prst="rect">
            <a:avLst/>
          </a:prstGeom>
          <a:ln w="0">
            <a:noFill/>
          </a:ln>
        </p:spPr>
      </p:pic>
      <p:pic>
        <p:nvPicPr>
          <p:cNvPr id="25" name="Рисунок 5"/>
          <p:cNvPicPr>
            <a:picLocks noChangeAspect="1" noChangeArrowheads="1"/>
          </p:cNvPicPr>
          <p:nvPr/>
        </p:nvPicPr>
        <p:blipFill>
          <a:blip r:embed="rId9" cstate="print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/>
          <a:stretch>
            <a:fillRect/>
          </a:stretch>
        </p:blipFill>
        <p:spPr bwMode="auto">
          <a:xfrm>
            <a:off x="144463" y="120650"/>
            <a:ext cx="7842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1205106" y="3796"/>
            <a:ext cx="10949040" cy="502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3" name="CustomShape 2"/>
          <p:cNvSpPr/>
          <p:nvPr/>
        </p:nvSpPr>
        <p:spPr>
          <a:xfrm>
            <a:off x="954979" y="260648"/>
            <a:ext cx="10253589" cy="502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ru-RU" sz="2000" b="1" strike="noStrike" spc="-1" dirty="0">
                <a:solidFill>
                  <a:srgbClr val="BF9000"/>
                </a:solidFill>
                <a:latin typeface="Times New Roman" pitchFamily="18" charset="0"/>
                <a:cs typeface="Times New Roman" pitchFamily="18" charset="0"/>
              </a:rPr>
              <a:t>СОГЛАШЕНИЕ О ЗАЩИТЕ И ПООЩРЕНИИ КАПИТАЛОВЛОЖЕНИЙ</a:t>
            </a:r>
            <a:endParaRPr lang="ru-RU" sz="2000" b="0" strike="noStrike" spc="-1" dirty="0">
              <a:latin typeface="XO Oriel"/>
            </a:endParaRPr>
          </a:p>
        </p:txBody>
      </p:sp>
      <p:sp>
        <p:nvSpPr>
          <p:cNvPr id="8" name="Номер слайда 1">
            <a:extLst>
              <a:ext uri="{FF2B5EF4-FFF2-40B4-BE49-F238E27FC236}">
                <a16:creationId xmlns:a16="http://schemas.microsoft.com/office/drawing/2014/main" id="{0F2C59AD-826A-441B-BFA4-06738ED00461}"/>
              </a:ext>
            </a:extLst>
          </p:cNvPr>
          <p:cNvSpPr txBox="1">
            <a:spLocks noChangeArrowheads="1"/>
          </p:cNvSpPr>
          <p:nvPr/>
        </p:nvSpPr>
        <p:spPr>
          <a:xfrm>
            <a:off x="8736735" y="6356358"/>
            <a:ext cx="2845935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016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9pPr>
          </a:lstStyle>
          <a:p>
            <a:fld id="{E4D28778-1660-4CD0-B07E-C558D3164795}" type="slidenum">
              <a:rPr lang="ru-RU" altLang="ru-RU" sz="12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endParaRPr lang="ru-RU" altLang="ru-RU" sz="1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5">
            <a:extLst>
              <a:ext uri="{FF2B5EF4-FFF2-40B4-BE49-F238E27FC236}">
                <a16:creationId xmlns:a16="http://schemas.microsoft.com/office/drawing/2014/main" id="{4F63BFE8-262A-4142-A7D8-BED25AB17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168406"/>
            <a:ext cx="10928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2B5B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ОСНОВАНИЕ: 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Тверской области от 08.11.2022 № 627-пп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352323F2-EA5B-4D97-BB03-E2E53FFFBA67}"/>
              </a:ext>
            </a:extLst>
          </p:cNvPr>
          <p:cNvCxnSpPr>
            <a:cxnSpLocks/>
          </p:cNvCxnSpPr>
          <p:nvPr/>
        </p:nvCxnSpPr>
        <p:spPr>
          <a:xfrm>
            <a:off x="978055" y="1579861"/>
            <a:ext cx="102358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stomShape 2">
            <a:extLst>
              <a:ext uri="{FF2B5EF4-FFF2-40B4-BE49-F238E27FC236}">
                <a16:creationId xmlns:a16="http://schemas.microsoft.com/office/drawing/2014/main" id="{7E873F86-8A3E-F307-0DC3-E0454A6FF105}"/>
              </a:ext>
            </a:extLst>
          </p:cNvPr>
          <p:cNvSpPr/>
          <p:nvPr/>
        </p:nvSpPr>
        <p:spPr>
          <a:xfrm>
            <a:off x="877754" y="1638376"/>
            <a:ext cx="10330814" cy="1051424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9992" tIns="44998" rIns="89992" bIns="44998" anchor="ctr">
            <a:noAutofit/>
          </a:bodyPr>
          <a:lstStyle/>
          <a:p>
            <a:pPr marR="0" lvl="0" indent="1588" algn="just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Соглашение о защите и поощрении капиталовложений – </a:t>
            </a:r>
            <a:r>
              <a:rPr kumimoji="0" lang="ru-RU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гарантия стабильности условий</a:t>
            </a:r>
            <a:r>
              <a:rPr kumimoji="0" lang="ru-RU" sz="2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</a:t>
            </a:r>
            <a:r>
              <a:rPr kumimoji="0" lang="ru-RU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осуществления предпринимательской и иной хозяйственной деятельности в связи с реализацией инвестиционного проекта</a:t>
            </a:r>
            <a:endParaRPr kumimoji="0" lang="ru-RU" sz="2200" b="1" i="0" u="none" strike="noStrike" kern="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</p:txBody>
      </p:sp>
      <p:sp>
        <p:nvSpPr>
          <p:cNvPr id="32" name="CustomShape 4">
            <a:extLst>
              <a:ext uri="{FF2B5EF4-FFF2-40B4-BE49-F238E27FC236}">
                <a16:creationId xmlns:a16="http://schemas.microsoft.com/office/drawing/2014/main" id="{CE1AEFB7-E7D5-3E56-5272-3F165C7E1D4A}"/>
              </a:ext>
            </a:extLst>
          </p:cNvPr>
          <p:cNvSpPr/>
          <p:nvPr/>
        </p:nvSpPr>
        <p:spPr>
          <a:xfrm>
            <a:off x="2509545" y="2706789"/>
            <a:ext cx="7067231" cy="372825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5000" rIns="90000" bIns="4500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DejaVu Sans"/>
                <a:cs typeface="DejaVu Sans"/>
              </a:rPr>
              <a:t>ПРЕФЕРЕНЦИИ</a:t>
            </a:r>
            <a:endParaRPr kumimoji="0" lang="ru-RU" sz="2200" b="1" i="0" u="none" strike="noStrike" kern="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61DE14BF-FC02-5926-867A-2765291385E9}"/>
              </a:ext>
            </a:extLst>
          </p:cNvPr>
          <p:cNvCxnSpPr>
            <a:cxnSpLocks/>
          </p:cNvCxnSpPr>
          <p:nvPr/>
        </p:nvCxnSpPr>
        <p:spPr>
          <a:xfrm>
            <a:off x="999720" y="2689800"/>
            <a:ext cx="102088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D37B8D8D-7CF8-C63B-38E1-8DC56DBB13A9}"/>
              </a:ext>
            </a:extLst>
          </p:cNvPr>
          <p:cNvSpPr txBox="1"/>
          <p:nvPr/>
        </p:nvSpPr>
        <p:spPr>
          <a:xfrm>
            <a:off x="790823" y="3778387"/>
            <a:ext cx="5136365" cy="1964935"/>
          </a:xfrm>
          <a:prstGeom prst="roundRect">
            <a:avLst/>
          </a:prstGeom>
          <a:noFill/>
          <a:ln>
            <a:noFill/>
            <a:prstDash val="dashDot"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87000"/>
              </a:lnSpc>
            </a:pPr>
            <a:r>
              <a:rPr lang="ru-RU" sz="2000" b="1" dirty="0">
                <a:solidFill>
                  <a:srgbClr val="2B5B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Гибкость планирования </a:t>
            </a:r>
            <a:r>
              <a:rPr lang="ru-RU" sz="2200" i="1" spc="-1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(инвестор сам решает какой проект реализовать)</a:t>
            </a:r>
          </a:p>
          <a:p>
            <a:pPr algn="just">
              <a:lnSpc>
                <a:spcPct val="87000"/>
              </a:lnSpc>
            </a:pPr>
            <a:endParaRPr lang="ru-RU" sz="1000" i="1" spc="-1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ru-RU" sz="500" i="1" spc="-1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87000"/>
              </a:lnSpc>
            </a:pPr>
            <a:r>
              <a:rPr lang="ru-RU" sz="2000" b="1" dirty="0">
                <a:solidFill>
                  <a:srgbClr val="2B5B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Стабилизационная оговорка </a:t>
            </a:r>
          </a:p>
          <a:p>
            <a:pPr algn="just">
              <a:lnSpc>
                <a:spcPct val="87000"/>
              </a:lnSpc>
            </a:pPr>
            <a:r>
              <a:rPr lang="ru-RU" sz="2200" i="1" spc="-1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(гарантия неизменности отдельных  законодательных актов)</a:t>
            </a:r>
          </a:p>
        </p:txBody>
      </p: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id="{4827C7E2-3959-3A11-1D19-AD67DE237620}"/>
              </a:ext>
            </a:extLst>
          </p:cNvPr>
          <p:cNvGrpSpPr/>
          <p:nvPr/>
        </p:nvGrpSpPr>
        <p:grpSpPr>
          <a:xfrm>
            <a:off x="1021829" y="3320730"/>
            <a:ext cx="4320363" cy="540318"/>
            <a:chOff x="1362562" y="1635884"/>
            <a:chExt cx="4320363" cy="540318"/>
          </a:xfrm>
        </p:grpSpPr>
        <p:sp>
          <p:nvSpPr>
            <p:cNvPr id="44" name="Прямоугольник 43">
              <a:extLst>
                <a:ext uri="{FF2B5EF4-FFF2-40B4-BE49-F238E27FC236}">
                  <a16:creationId xmlns:a16="http://schemas.microsoft.com/office/drawing/2014/main" id="{A7B5A493-73A7-B562-92E8-429996941FA0}"/>
                </a:ext>
              </a:extLst>
            </p:cNvPr>
            <p:cNvSpPr/>
            <p:nvPr/>
          </p:nvSpPr>
          <p:spPr>
            <a:xfrm>
              <a:off x="1362562" y="1635884"/>
              <a:ext cx="4320363" cy="540318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75000"/>
                </a:lnSpc>
              </a:pPr>
              <a:r>
                <a:rPr lang="ru-RU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Для инвестора </a:t>
              </a:r>
            </a:p>
          </p:txBody>
        </p:sp>
        <p:pic>
          <p:nvPicPr>
            <p:cNvPr id="45" name="Изображение" descr="Изображение">
              <a:extLst>
                <a:ext uri="{FF2B5EF4-FFF2-40B4-BE49-F238E27FC236}">
                  <a16:creationId xmlns:a16="http://schemas.microsoft.com/office/drawing/2014/main" id="{5E681A08-B7D7-D44E-686F-5BDFD2605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biLevel thresh="5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718621" y="1696110"/>
              <a:ext cx="424405" cy="34283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pic>
      </p:grp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FA89541D-B238-E810-3FD9-835A9167546E}"/>
              </a:ext>
            </a:extLst>
          </p:cNvPr>
          <p:cNvSpPr/>
          <p:nvPr/>
        </p:nvSpPr>
        <p:spPr>
          <a:xfrm>
            <a:off x="6600057" y="3301136"/>
            <a:ext cx="4608512" cy="54031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субъекта РФ 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AF75D3C-5691-2C1A-FA5C-9C819B8D7EF5}"/>
              </a:ext>
            </a:extLst>
          </p:cNvPr>
          <p:cNvSpPr txBox="1"/>
          <p:nvPr/>
        </p:nvSpPr>
        <p:spPr>
          <a:xfrm>
            <a:off x="6354004" y="3815950"/>
            <a:ext cx="5042359" cy="2709394"/>
          </a:xfrm>
          <a:prstGeom prst="roundRect">
            <a:avLst/>
          </a:prstGeom>
          <a:noFill/>
          <a:ln>
            <a:noFill/>
            <a:prstDash val="dashDot"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87000"/>
              </a:lnSpc>
              <a:spcBef>
                <a:spcPts val="600"/>
              </a:spcBef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вложений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частного капитала в экономику</a:t>
            </a:r>
          </a:p>
          <a:p>
            <a:pPr algn="just">
              <a:lnSpc>
                <a:spcPct val="87000"/>
              </a:lnSpc>
              <a:spcBef>
                <a:spcPts val="0"/>
              </a:spcBef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дополнительных расходов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бюджета </a:t>
            </a:r>
          </a:p>
          <a:p>
            <a:pPr algn="just">
              <a:lnSpc>
                <a:spcPct val="87000"/>
              </a:lnSpc>
              <a:spcBef>
                <a:spcPts val="0"/>
              </a:spcBef>
            </a:pP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(вся государственная поддержка осуществляется в рамках исчисленных налогов, которые генерируются в рамках проекта)</a:t>
            </a:r>
          </a:p>
        </p:txBody>
      </p:sp>
      <p:sp>
        <p:nvSpPr>
          <p:cNvPr id="50" name="Здание суда">
            <a:extLst>
              <a:ext uri="{FF2B5EF4-FFF2-40B4-BE49-F238E27FC236}">
                <a16:creationId xmlns:a16="http://schemas.microsoft.com/office/drawing/2014/main" id="{AB5C6531-4E05-6CF7-5B59-653AA9CD850D}"/>
              </a:ext>
            </a:extLst>
          </p:cNvPr>
          <p:cNvSpPr/>
          <p:nvPr/>
        </p:nvSpPr>
        <p:spPr>
          <a:xfrm>
            <a:off x="10256445" y="3356992"/>
            <a:ext cx="304051" cy="3428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1158" y="3613"/>
                </a:lnTo>
                <a:lnTo>
                  <a:pt x="1158" y="4293"/>
                </a:lnTo>
                <a:lnTo>
                  <a:pt x="20444" y="4293"/>
                </a:lnTo>
                <a:lnTo>
                  <a:pt x="20444" y="3613"/>
                </a:lnTo>
                <a:lnTo>
                  <a:pt x="10800" y="0"/>
                </a:lnTo>
                <a:close/>
                <a:moveTo>
                  <a:pt x="2354" y="4683"/>
                </a:moveTo>
                <a:lnTo>
                  <a:pt x="2354" y="6036"/>
                </a:lnTo>
                <a:lnTo>
                  <a:pt x="3269" y="6036"/>
                </a:lnTo>
                <a:lnTo>
                  <a:pt x="3269" y="6676"/>
                </a:lnTo>
                <a:cubicBezTo>
                  <a:pt x="3553" y="6676"/>
                  <a:pt x="3618" y="7023"/>
                  <a:pt x="3618" y="7023"/>
                </a:cubicBezTo>
                <a:lnTo>
                  <a:pt x="3618" y="15657"/>
                </a:lnTo>
                <a:lnTo>
                  <a:pt x="3346" y="15657"/>
                </a:lnTo>
                <a:lnTo>
                  <a:pt x="3346" y="16762"/>
                </a:lnTo>
                <a:lnTo>
                  <a:pt x="2354" y="16762"/>
                </a:lnTo>
                <a:lnTo>
                  <a:pt x="2354" y="18115"/>
                </a:lnTo>
                <a:lnTo>
                  <a:pt x="19246" y="18115"/>
                </a:lnTo>
                <a:lnTo>
                  <a:pt x="19246" y="16762"/>
                </a:lnTo>
                <a:lnTo>
                  <a:pt x="18254" y="16762"/>
                </a:lnTo>
                <a:lnTo>
                  <a:pt x="18254" y="15657"/>
                </a:lnTo>
                <a:lnTo>
                  <a:pt x="17984" y="15657"/>
                </a:lnTo>
                <a:lnTo>
                  <a:pt x="17984" y="7023"/>
                </a:lnTo>
                <a:cubicBezTo>
                  <a:pt x="17984" y="7023"/>
                  <a:pt x="18049" y="6676"/>
                  <a:pt x="18333" y="6676"/>
                </a:cubicBezTo>
                <a:lnTo>
                  <a:pt x="18333" y="6036"/>
                </a:lnTo>
                <a:lnTo>
                  <a:pt x="19246" y="6036"/>
                </a:lnTo>
                <a:lnTo>
                  <a:pt x="19246" y="4683"/>
                </a:lnTo>
                <a:lnTo>
                  <a:pt x="2354" y="4683"/>
                </a:lnTo>
                <a:close/>
                <a:moveTo>
                  <a:pt x="5670" y="6036"/>
                </a:moveTo>
                <a:lnTo>
                  <a:pt x="7489" y="6036"/>
                </a:lnTo>
                <a:lnTo>
                  <a:pt x="7489" y="6676"/>
                </a:lnTo>
                <a:cubicBezTo>
                  <a:pt x="7773" y="6676"/>
                  <a:pt x="7838" y="7023"/>
                  <a:pt x="7838" y="7023"/>
                </a:cubicBezTo>
                <a:lnTo>
                  <a:pt x="7838" y="15657"/>
                </a:lnTo>
                <a:lnTo>
                  <a:pt x="7568" y="15657"/>
                </a:lnTo>
                <a:lnTo>
                  <a:pt x="7568" y="16762"/>
                </a:lnTo>
                <a:lnTo>
                  <a:pt x="5591" y="16762"/>
                </a:lnTo>
                <a:lnTo>
                  <a:pt x="5591" y="15657"/>
                </a:lnTo>
                <a:lnTo>
                  <a:pt x="5321" y="15657"/>
                </a:lnTo>
                <a:lnTo>
                  <a:pt x="5321" y="7023"/>
                </a:lnTo>
                <a:cubicBezTo>
                  <a:pt x="5321" y="7023"/>
                  <a:pt x="5386" y="6676"/>
                  <a:pt x="5670" y="6676"/>
                </a:cubicBezTo>
                <a:lnTo>
                  <a:pt x="5670" y="6036"/>
                </a:lnTo>
                <a:close/>
                <a:moveTo>
                  <a:pt x="9890" y="6036"/>
                </a:moveTo>
                <a:lnTo>
                  <a:pt x="11710" y="6036"/>
                </a:lnTo>
                <a:lnTo>
                  <a:pt x="11710" y="6676"/>
                </a:lnTo>
                <a:cubicBezTo>
                  <a:pt x="11993" y="6676"/>
                  <a:pt x="12059" y="7023"/>
                  <a:pt x="12059" y="7023"/>
                </a:cubicBezTo>
                <a:lnTo>
                  <a:pt x="12059" y="15657"/>
                </a:lnTo>
                <a:lnTo>
                  <a:pt x="11789" y="15657"/>
                </a:lnTo>
                <a:lnTo>
                  <a:pt x="11789" y="16762"/>
                </a:lnTo>
                <a:lnTo>
                  <a:pt x="9813" y="16762"/>
                </a:lnTo>
                <a:lnTo>
                  <a:pt x="9813" y="15657"/>
                </a:lnTo>
                <a:lnTo>
                  <a:pt x="9541" y="15657"/>
                </a:lnTo>
                <a:lnTo>
                  <a:pt x="9541" y="7023"/>
                </a:lnTo>
                <a:cubicBezTo>
                  <a:pt x="9541" y="7023"/>
                  <a:pt x="9607" y="6676"/>
                  <a:pt x="9890" y="6676"/>
                </a:cubicBezTo>
                <a:lnTo>
                  <a:pt x="9890" y="6036"/>
                </a:lnTo>
                <a:close/>
                <a:moveTo>
                  <a:pt x="14113" y="6036"/>
                </a:moveTo>
                <a:lnTo>
                  <a:pt x="15932" y="6036"/>
                </a:lnTo>
                <a:lnTo>
                  <a:pt x="15932" y="6676"/>
                </a:lnTo>
                <a:cubicBezTo>
                  <a:pt x="16216" y="6676"/>
                  <a:pt x="16281" y="7023"/>
                  <a:pt x="16281" y="7023"/>
                </a:cubicBezTo>
                <a:lnTo>
                  <a:pt x="16281" y="15657"/>
                </a:lnTo>
                <a:lnTo>
                  <a:pt x="16009" y="15657"/>
                </a:lnTo>
                <a:lnTo>
                  <a:pt x="16009" y="16762"/>
                </a:lnTo>
                <a:lnTo>
                  <a:pt x="14033" y="16762"/>
                </a:lnTo>
                <a:lnTo>
                  <a:pt x="14033" y="15657"/>
                </a:lnTo>
                <a:lnTo>
                  <a:pt x="13763" y="15657"/>
                </a:lnTo>
                <a:lnTo>
                  <a:pt x="13763" y="7023"/>
                </a:lnTo>
                <a:cubicBezTo>
                  <a:pt x="13763" y="7023"/>
                  <a:pt x="13829" y="6676"/>
                  <a:pt x="14113" y="6676"/>
                </a:cubicBezTo>
                <a:lnTo>
                  <a:pt x="14113" y="6036"/>
                </a:lnTo>
                <a:close/>
                <a:moveTo>
                  <a:pt x="1158" y="18505"/>
                </a:moveTo>
                <a:lnTo>
                  <a:pt x="1158" y="19858"/>
                </a:lnTo>
                <a:lnTo>
                  <a:pt x="20444" y="19858"/>
                </a:lnTo>
                <a:lnTo>
                  <a:pt x="20444" y="18505"/>
                </a:lnTo>
                <a:lnTo>
                  <a:pt x="1158" y="18505"/>
                </a:lnTo>
                <a:close/>
                <a:moveTo>
                  <a:pt x="0" y="2024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0247"/>
                </a:lnTo>
                <a:lnTo>
                  <a:pt x="0" y="20247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19" name="Рисунок 6">
            <a:extLst>
              <a:ext uri="{FF2B5EF4-FFF2-40B4-BE49-F238E27FC236}">
                <a16:creationId xmlns:a16="http://schemas.microsoft.com/office/drawing/2014/main" id="{C01904BE-DF6A-C81F-5914-90C8E0135D81}"/>
              </a:ext>
            </a:extLst>
          </p:cNvPr>
          <p:cNvPicPr/>
          <p:nvPr/>
        </p:nvPicPr>
        <p:blipFill>
          <a:blip r:embed="rId5"/>
          <a:srcRect l="21169" t="11325" r="19377" b="3567"/>
          <a:stretch/>
        </p:blipFill>
        <p:spPr>
          <a:xfrm>
            <a:off x="11544617" y="608806"/>
            <a:ext cx="502920" cy="525240"/>
          </a:xfrm>
          <a:prstGeom prst="rect">
            <a:avLst/>
          </a:prstGeom>
          <a:ln w="0">
            <a:noFill/>
          </a:ln>
        </p:spPr>
      </p:pic>
      <p:pic>
        <p:nvPicPr>
          <p:cNvPr id="20" name="Рисунок 5"/>
          <p:cNvPicPr>
            <a:picLocks noChangeAspect="1" noChangeArrowheads="1"/>
          </p:cNvPicPr>
          <p:nvPr/>
        </p:nvPicPr>
        <p:blipFill>
          <a:blip r:embed="rId6" cstate="print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/>
          <a:stretch>
            <a:fillRect/>
          </a:stretch>
        </p:blipFill>
        <p:spPr bwMode="auto">
          <a:xfrm>
            <a:off x="144463" y="120650"/>
            <a:ext cx="7842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569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1631504" y="188640"/>
            <a:ext cx="8442476" cy="767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6527" tIns="39794" rIns="76527" bIns="39794"/>
          <a:lstStyle>
            <a:lvl1pPr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</a:tabLst>
              <a:defRPr sz="39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1pPr>
            <a:lvl2pPr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</a:tabLst>
              <a:defRPr sz="33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</a:tabLst>
              <a:defRPr sz="28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</a:tabLst>
              <a:defRPr sz="25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</a:tabLst>
              <a:defRPr sz="25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</a:tabLst>
              <a:defRPr sz="25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</a:tabLst>
              <a:defRPr sz="25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</a:tabLst>
              <a:defRPr sz="25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</a:tabLst>
              <a:defRPr sz="25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ru-RU" altLang="ru-RU" sz="2000" b="1" dirty="0">
                <a:solidFill>
                  <a:srgbClr val="BF9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ВНЕДРЕНИЕ РЕГИОНАЛЬНОГО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ru-RU" altLang="ru-RU" sz="2000" b="1" dirty="0">
                <a:solidFill>
                  <a:srgbClr val="BF9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ИНВЕСТИЦИОННОГО СТАНДАРТА</a:t>
            </a:r>
          </a:p>
        </p:txBody>
      </p:sp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5295E6A5-5EE4-4E98-B7BB-599F42E6ED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904220"/>
              </p:ext>
            </p:extLst>
          </p:nvPr>
        </p:nvGraphicFramePr>
        <p:xfrm>
          <a:off x="234347" y="1427026"/>
          <a:ext cx="11564136" cy="29730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57597">
                  <a:extLst>
                    <a:ext uri="{9D8B030D-6E8A-4147-A177-3AD203B41FA5}">
                      <a16:colId xmlns:a16="http://schemas.microsoft.com/office/drawing/2014/main" val="2881396393"/>
                    </a:ext>
                  </a:extLst>
                </a:gridCol>
                <a:gridCol w="6206539">
                  <a:extLst>
                    <a:ext uri="{9D8B030D-6E8A-4147-A177-3AD203B41FA5}">
                      <a16:colId xmlns:a16="http://schemas.microsoft.com/office/drawing/2014/main" val="2612851635"/>
                    </a:ext>
                  </a:extLst>
                </a:gridCol>
              </a:tblGrid>
              <a:tr h="587830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ru-RU" sz="2400" b="1" dirty="0">
                          <a:solidFill>
                            <a:srgbClr val="4B79B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Инвестиционная декларация</a:t>
                      </a:r>
                    </a:p>
                  </a:txBody>
                  <a:tcPr marL="87086" marR="87086" marT="32657" marB="3265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Ключевые характеристики региона, 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 инвестиционного развития</a:t>
                      </a:r>
                    </a:p>
                  </a:txBody>
                  <a:tcPr marL="87086" marR="87086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485286"/>
                  </a:ext>
                </a:extLst>
              </a:tr>
              <a:tr h="510719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ru-RU" sz="2400" b="1" dirty="0">
                          <a:solidFill>
                            <a:srgbClr val="4B79B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Инвестиционный комитет</a:t>
                      </a:r>
                    </a:p>
                  </a:txBody>
                  <a:tcPr marL="87086" marR="87086" marT="32657" marB="3265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прав инвесторов</a:t>
                      </a:r>
                    </a:p>
                  </a:txBody>
                  <a:tcPr marL="87086" marR="87086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8373687"/>
                  </a:ext>
                </a:extLst>
              </a:tr>
              <a:tr h="587830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ru-RU" sz="2400" b="1" dirty="0">
                          <a:solidFill>
                            <a:srgbClr val="4B79B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Агентство развития</a:t>
                      </a:r>
                    </a:p>
                  </a:txBody>
                  <a:tcPr marL="87086" marR="87086" marT="32657" marB="3265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«Одно окно» для инвесторов 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(привлечение и сопровождение)</a:t>
                      </a:r>
                    </a:p>
                  </a:txBody>
                  <a:tcPr marL="87086" marR="87086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61755"/>
                  </a:ext>
                </a:extLst>
              </a:tr>
              <a:tr h="587830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ru-RU" sz="2400" b="1" dirty="0">
                          <a:solidFill>
                            <a:srgbClr val="4B79B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Свод инвестиционных правил</a:t>
                      </a:r>
                    </a:p>
                  </a:txBody>
                  <a:tcPr marL="87086" marR="87086" marT="32657" marB="3265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Оптимальные алгоритмы действий инвестора 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подключению к инфраструктуре</a:t>
                      </a:r>
                    </a:p>
                  </a:txBody>
                  <a:tcPr marL="87086" marR="87086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0778627"/>
                  </a:ext>
                </a:extLst>
              </a:tr>
              <a:tr h="510719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ru-RU" sz="2400" b="1" dirty="0">
                          <a:solidFill>
                            <a:srgbClr val="4B79B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Инвестиционная карта</a:t>
                      </a:r>
                    </a:p>
                  </a:txBody>
                  <a:tcPr marL="87086" marR="87086" marT="32657" marB="3265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Информационный сервис подбора площадок</a:t>
                      </a:r>
                    </a:p>
                  </a:txBody>
                  <a:tcPr marL="87086" marR="87086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779891"/>
                  </a:ext>
                </a:extLst>
              </a:tr>
            </a:tbl>
          </a:graphicData>
        </a:graphic>
      </p:graphicFrame>
      <p:pic>
        <p:nvPicPr>
          <p:cNvPr id="17433" name="Рисунок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70" y="3356992"/>
            <a:ext cx="461054" cy="345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34" name="Рисунок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70" y="4005064"/>
            <a:ext cx="461054" cy="345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35" name="TextBox 4"/>
          <p:cNvSpPr txBox="1">
            <a:spLocks noChangeArrowheads="1"/>
          </p:cNvSpPr>
          <p:nvPr/>
        </p:nvSpPr>
        <p:spPr bwMode="auto">
          <a:xfrm>
            <a:off x="320477" y="4797152"/>
            <a:ext cx="2536976" cy="70945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7751" tIns="38876" rIns="77751" bIns="38876">
            <a:spAutoFit/>
          </a:bodyPr>
          <a:lstStyle>
            <a:lvl1pPr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100000"/>
              <a:buFont typeface="Times New Roman" pitchFamily="18" charset="0"/>
              <a:defRPr sz="39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1pPr>
            <a:lvl2pPr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defRPr sz="33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100" b="1" dirty="0">
                <a:solidFill>
                  <a:srgbClr val="4B79BC"/>
                </a:solidFill>
                <a:latin typeface="Times New Roman" pitchFamily="18" charset="0"/>
                <a:cs typeface="Times New Roman" pitchFamily="18" charset="0"/>
              </a:rPr>
              <a:t>07.2023</a:t>
            </a:r>
          </a:p>
        </p:txBody>
      </p:sp>
      <p:sp>
        <p:nvSpPr>
          <p:cNvPr id="17436" name="TextBox 4"/>
          <p:cNvSpPr txBox="1">
            <a:spLocks noChangeArrowheads="1"/>
          </p:cNvSpPr>
          <p:nvPr/>
        </p:nvSpPr>
        <p:spPr bwMode="auto">
          <a:xfrm>
            <a:off x="2378180" y="4797153"/>
            <a:ext cx="3702654" cy="150967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7751" tIns="38876" rIns="77751" bIns="38876">
            <a:spAutoFit/>
          </a:bodyPr>
          <a:lstStyle>
            <a:lvl1pPr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100000"/>
              <a:buFont typeface="Times New Roman" pitchFamily="18" charset="0"/>
              <a:defRPr sz="39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1pPr>
            <a:lvl2pPr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defRPr sz="33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подтверждение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внедрения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СТАНДАРТА</a:t>
            </a:r>
          </a:p>
        </p:txBody>
      </p:sp>
      <p:sp>
        <p:nvSpPr>
          <p:cNvPr id="17437" name="Прямоугольник 22"/>
          <p:cNvSpPr>
            <a:spLocks noChangeArrowheads="1"/>
          </p:cNvSpPr>
          <p:nvPr/>
        </p:nvSpPr>
        <p:spPr bwMode="auto">
          <a:xfrm>
            <a:off x="6600056" y="4926420"/>
            <a:ext cx="5198426" cy="1325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751" tIns="38876" rIns="77751" bIns="38876">
            <a:spAutoFit/>
          </a:bodyPr>
          <a:lstStyle/>
          <a:p>
            <a:r>
              <a:rPr lang="ru-RU" altLang="ru-RU" sz="2700" b="1" dirty="0">
                <a:solidFill>
                  <a:srgbClr val="4B79BC"/>
                </a:solidFill>
                <a:latin typeface="Times New Roman" pitchFamily="18" charset="0"/>
                <a:cs typeface="Times New Roman" pitchFamily="18" charset="0"/>
              </a:rPr>
              <a:t>ПОВЫШЕНИЕ</a:t>
            </a:r>
          </a:p>
          <a:p>
            <a:r>
              <a:rPr lang="ru-RU" altLang="ru-RU" sz="2700" b="1" dirty="0">
                <a:solidFill>
                  <a:srgbClr val="4B79BC"/>
                </a:solidFill>
                <a:latin typeface="Times New Roman" pitchFamily="18" charset="0"/>
                <a:cs typeface="Times New Roman" pitchFamily="18" charset="0"/>
              </a:rPr>
              <a:t>ЭФФЕКТИВНОСТИ</a:t>
            </a:r>
          </a:p>
          <a:p>
            <a:r>
              <a:rPr lang="ru-RU" altLang="ru-RU" sz="2700" b="1" dirty="0">
                <a:solidFill>
                  <a:srgbClr val="4B79BC"/>
                </a:solidFill>
                <a:latin typeface="Times New Roman" pitchFamily="18" charset="0"/>
                <a:cs typeface="Times New Roman" pitchFamily="18" charset="0"/>
              </a:rPr>
              <a:t>РАБОТЫ С ИНВЕСТОРАМИ</a:t>
            </a:r>
          </a:p>
        </p:txBody>
      </p:sp>
      <p:sp>
        <p:nvSpPr>
          <p:cNvPr id="17438" name="Стрелка: вправо 4"/>
          <p:cNvSpPr>
            <a:spLocks noChangeArrowheads="1"/>
          </p:cNvSpPr>
          <p:nvPr/>
        </p:nvSpPr>
        <p:spPr bwMode="auto">
          <a:xfrm>
            <a:off x="5375920" y="5182688"/>
            <a:ext cx="931333" cy="593044"/>
          </a:xfrm>
          <a:prstGeom prst="rightArrow">
            <a:avLst>
              <a:gd name="adj1" fmla="val 50000"/>
              <a:gd name="adj2" fmla="val 50019"/>
            </a:avLst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7751" tIns="38876" rIns="77751" bIns="38876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17" name="Номер слайда 1">
            <a:extLst>
              <a:ext uri="{FF2B5EF4-FFF2-40B4-BE49-F238E27FC236}">
                <a16:creationId xmlns:a16="http://schemas.microsoft.com/office/drawing/2014/main" id="{0F2C59AD-826A-441B-BFA4-06738ED00461}"/>
              </a:ext>
            </a:extLst>
          </p:cNvPr>
          <p:cNvSpPr txBox="1">
            <a:spLocks noChangeArrowheads="1"/>
          </p:cNvSpPr>
          <p:nvPr/>
        </p:nvSpPr>
        <p:spPr>
          <a:xfrm>
            <a:off x="8736735" y="6356358"/>
            <a:ext cx="2845935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016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9pPr>
          </a:lstStyle>
          <a:p>
            <a:fld id="{E4D28778-1660-4CD0-B07E-C558D3164795}" type="slidenum">
              <a:rPr lang="ru-RU" altLang="ru-RU" sz="12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14</a:t>
            </a:fld>
            <a:endParaRPr lang="ru-RU" altLang="ru-RU" sz="1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Рисунок 6">
            <a:extLst>
              <a:ext uri="{FF2B5EF4-FFF2-40B4-BE49-F238E27FC236}">
                <a16:creationId xmlns:a16="http://schemas.microsoft.com/office/drawing/2014/main" id="{3370D2CD-8D6A-D72A-F47B-4F0D0F44A1BE}"/>
              </a:ext>
            </a:extLst>
          </p:cNvPr>
          <p:cNvPicPr/>
          <p:nvPr/>
        </p:nvPicPr>
        <p:blipFill>
          <a:blip r:embed="rId4"/>
          <a:srcRect l="21169" t="11325" r="19377" b="3567"/>
          <a:stretch/>
        </p:blipFill>
        <p:spPr>
          <a:xfrm>
            <a:off x="11598817" y="706804"/>
            <a:ext cx="502920" cy="525240"/>
          </a:xfrm>
          <a:prstGeom prst="rect">
            <a:avLst/>
          </a:prstGeom>
          <a:ln w="0">
            <a:noFill/>
          </a:ln>
        </p:spPr>
      </p:pic>
      <p:pic>
        <p:nvPicPr>
          <p:cNvPr id="20" name="Рисунок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70" y="1628800"/>
            <a:ext cx="461054" cy="345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Рисунок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70" y="2147106"/>
            <a:ext cx="461054" cy="345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70" y="2708920"/>
            <a:ext cx="461054" cy="345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Рисунок 5"/>
          <p:cNvPicPr>
            <a:picLocks noChangeAspect="1" noChangeArrowheads="1"/>
          </p:cNvPicPr>
          <p:nvPr/>
        </p:nvPicPr>
        <p:blipFill>
          <a:blip r:embed="rId5" cstate="print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/>
          <a:stretch>
            <a:fillRect/>
          </a:stretch>
        </p:blipFill>
        <p:spPr bwMode="auto">
          <a:xfrm>
            <a:off x="144463" y="120650"/>
            <a:ext cx="7842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31276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1">
            <a:extLst>
              <a:ext uri="{FF2B5EF4-FFF2-40B4-BE49-F238E27FC236}">
                <a16:creationId xmlns:a16="http://schemas.microsoft.com/office/drawing/2014/main" id="{93DF3A5F-0552-4B8E-9A37-CE3E05CBAB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9pPr>
          </a:lstStyle>
          <a:p>
            <a:fld id="{E4D28778-1660-4CD0-B07E-C558D3164795}" type="slidenum">
              <a:rPr lang="ru-RU" altLang="ru-RU" sz="12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ru-RU" altLang="ru-RU" sz="1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20">
            <a:extLst>
              <a:ext uri="{FF2B5EF4-FFF2-40B4-BE49-F238E27FC236}">
                <a16:creationId xmlns:a16="http://schemas.microsoft.com/office/drawing/2014/main" id="{03BB7147-83FB-48BB-8262-8A743260A30C}"/>
              </a:ext>
            </a:extLst>
          </p:cNvPr>
          <p:cNvSpPr txBox="1">
            <a:spLocks/>
          </p:cNvSpPr>
          <p:nvPr/>
        </p:nvSpPr>
        <p:spPr>
          <a:xfrm>
            <a:off x="1033463" y="-62302"/>
            <a:ext cx="10701337" cy="919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3429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6858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0287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br>
              <a:rPr lang="ru-RU" sz="1800" kern="0" dirty="0">
                <a:solidFill>
                  <a:srgbClr val="A8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all" dirty="0">
                <a:solidFill>
                  <a:srgbClr val="BF9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ИНФРАСТРУКТУРА ПОДДЕРЖКИ </a:t>
            </a:r>
          </a:p>
          <a:p>
            <a:pPr>
              <a:defRPr/>
            </a:pPr>
            <a:r>
              <a:rPr lang="ru-RU" sz="2000" b="1" cap="all" dirty="0">
                <a:solidFill>
                  <a:srgbClr val="BF9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ПРЕДПРИНИМАТЕЛЬСКОЙ ДЕЯТЕЛЬНОСТИ В ТВЕРСКОЙ ОБЛАСТИ</a:t>
            </a:r>
            <a:br>
              <a:rPr lang="ru-RU" sz="2000" b="1" cap="all" dirty="0">
                <a:solidFill>
                  <a:srgbClr val="BF9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000" b="1" cap="all" dirty="0">
              <a:solidFill>
                <a:srgbClr val="BF9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DC83FCA4-15E3-4282-A085-52650FA0CBDE}"/>
              </a:ext>
            </a:extLst>
          </p:cNvPr>
          <p:cNvGrpSpPr/>
          <p:nvPr/>
        </p:nvGrpSpPr>
        <p:grpSpPr>
          <a:xfrm>
            <a:off x="4826629" y="2852936"/>
            <a:ext cx="2781539" cy="757360"/>
            <a:chOff x="910986" y="3392365"/>
            <a:chExt cx="2781539" cy="75736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id="{804D12FA-AFC4-49A3-8100-A6015AEFF7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0986" y="3392365"/>
              <a:ext cx="636587" cy="636588"/>
              <a:chOff x="5045070" y="4929462"/>
              <a:chExt cx="1152128" cy="1152128"/>
            </a:xfrm>
          </p:grpSpPr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3F326E37-52BF-47AB-9486-5C5039095BF8}"/>
                  </a:ext>
                </a:extLst>
              </p:cNvPr>
              <p:cNvSpPr/>
              <p:nvPr/>
            </p:nvSpPr>
            <p:spPr>
              <a:xfrm>
                <a:off x="5045070" y="4929462"/>
                <a:ext cx="1152128" cy="1152128"/>
              </a:xfrm>
              <a:prstGeom prst="rect">
                <a:avLst/>
              </a:prstGeom>
              <a:solidFill>
                <a:schemeClr val="bg1"/>
              </a:solidFill>
              <a:ln/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pic>
            <p:nvPicPr>
              <p:cNvPr id="6199" name="Рисунок 10">
                <a:extLst>
                  <a:ext uri="{FF2B5EF4-FFF2-40B4-BE49-F238E27FC236}">
                    <a16:creationId xmlns:a16="http://schemas.microsoft.com/office/drawing/2014/main" id="{53EC7954-AB80-40AE-BE3D-265CAFD0070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86019" y="5049421"/>
                <a:ext cx="870230" cy="871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8BAF6BD-ED3F-44F5-BC52-10B7A51E14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9250" y="3411061"/>
              <a:ext cx="2073275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9pPr>
            </a:lstStyle>
            <a:p>
              <a:r>
                <a:rPr lang="ru-RU" altLang="ru-RU" sz="1400" b="0" dirty="0">
                  <a:latin typeface="Lato"/>
                  <a:ea typeface="Lato"/>
                  <a:cs typeface="Lato"/>
                </a:rPr>
                <a:t>ФОНД РАЗВИТИЯ ПРОМЫШЛЕННОСТИ</a:t>
              </a:r>
            </a:p>
            <a:p>
              <a:endParaRPr lang="ru-RU" altLang="ru-RU" sz="1400" b="0" dirty="0"/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4799856" y="1340768"/>
            <a:ext cx="2799713" cy="738664"/>
            <a:chOff x="892812" y="2522815"/>
            <a:chExt cx="2799713" cy="738664"/>
          </a:xfrm>
        </p:grpSpPr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id="{056F3A19-56C8-45CC-BE8C-C37B5BC442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92812" y="2573854"/>
              <a:ext cx="636587" cy="636587"/>
              <a:chOff x="445584" y="2295392"/>
              <a:chExt cx="728126" cy="728126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4C019550-B7FC-4468-B9E0-93D95F21CE6A}"/>
                  </a:ext>
                </a:extLst>
              </p:cNvPr>
              <p:cNvSpPr/>
              <p:nvPr/>
            </p:nvSpPr>
            <p:spPr>
              <a:xfrm>
                <a:off x="445584" y="2295392"/>
                <a:ext cx="728126" cy="728126"/>
              </a:xfrm>
              <a:prstGeom prst="rect">
                <a:avLst/>
              </a:prstGeom>
              <a:solidFill>
                <a:schemeClr val="bg1"/>
              </a:solidFill>
              <a:ln/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pic>
            <p:nvPicPr>
              <p:cNvPr id="6203" name="Рисунок 7">
                <a:extLst>
                  <a:ext uri="{FF2B5EF4-FFF2-40B4-BE49-F238E27FC236}">
                    <a16:creationId xmlns:a16="http://schemas.microsoft.com/office/drawing/2014/main" id="{877D8920-BDF0-479E-9B9A-8083D3D4D9C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4775" y="2388867"/>
                <a:ext cx="468424" cy="576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18E39DC-A516-447A-9AF6-B7BEB8908F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0838" y="2522815"/>
              <a:ext cx="2071687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9pPr>
            </a:lstStyle>
            <a:p>
              <a:r>
                <a:rPr lang="ru-RU" altLang="ru-RU" sz="1400" b="0" dirty="0">
                  <a:latin typeface="Lato"/>
                  <a:ea typeface="Lato"/>
                  <a:cs typeface="Lato"/>
                </a:rPr>
                <a:t>МИНИСТЕРСТВО ПРОМЫШЛЕННОСТИ</a:t>
              </a:r>
              <a:br>
                <a:rPr lang="ru-RU" altLang="ru-RU" sz="1400" b="0" dirty="0">
                  <a:latin typeface="Lato"/>
                  <a:ea typeface="Lato"/>
                  <a:cs typeface="Lato"/>
                </a:rPr>
              </a:br>
              <a:r>
                <a:rPr lang="ru-RU" altLang="ru-RU" sz="1400" b="0" dirty="0">
                  <a:latin typeface="Lato"/>
                  <a:ea typeface="Lato"/>
                  <a:cs typeface="Lato"/>
                </a:rPr>
                <a:t>И ТОРГОВЛИ</a:t>
              </a:r>
              <a:endParaRPr lang="ru-RU" altLang="ru-RU" sz="1400" b="0" dirty="0"/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3A8E9042-3511-4773-8C09-4D960F3F0D4D}"/>
              </a:ext>
            </a:extLst>
          </p:cNvPr>
          <p:cNvGrpSpPr>
            <a:grpSpLocks/>
          </p:cNvGrpSpPr>
          <p:nvPr/>
        </p:nvGrpSpPr>
        <p:grpSpPr bwMode="auto">
          <a:xfrm>
            <a:off x="7920206" y="2840358"/>
            <a:ext cx="636587" cy="638175"/>
            <a:chOff x="8364968" y="3218587"/>
            <a:chExt cx="636699" cy="636699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D20C5AB0-B2C1-4C94-8C61-7428544DA6F4}"/>
                </a:ext>
              </a:extLst>
            </p:cNvPr>
            <p:cNvSpPr/>
            <p:nvPr/>
          </p:nvSpPr>
          <p:spPr>
            <a:xfrm>
              <a:off x="8364968" y="3218587"/>
              <a:ext cx="636699" cy="636699"/>
            </a:xfrm>
            <a:prstGeom prst="rect">
              <a:avLst/>
            </a:prstGeom>
            <a:solidFill>
              <a:schemeClr val="bg1"/>
            </a:solidFill>
            <a:ln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pic>
          <p:nvPicPr>
            <p:cNvPr id="6195" name="Рисунок 15">
              <a:extLst>
                <a:ext uri="{FF2B5EF4-FFF2-40B4-BE49-F238E27FC236}">
                  <a16:creationId xmlns:a16="http://schemas.microsoft.com/office/drawing/2014/main" id="{88EBFB4A-4921-4F82-B9D4-9C7AE6576DB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27584" y="3279760"/>
              <a:ext cx="514353" cy="514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D94BE5DC-1159-473F-BA4D-2A65441FCF61}"/>
              </a:ext>
            </a:extLst>
          </p:cNvPr>
          <p:cNvGrpSpPr>
            <a:grpSpLocks/>
          </p:cNvGrpSpPr>
          <p:nvPr/>
        </p:nvGrpSpPr>
        <p:grpSpPr bwMode="auto">
          <a:xfrm>
            <a:off x="1522417" y="3222311"/>
            <a:ext cx="636587" cy="636588"/>
            <a:chOff x="2460054" y="4850044"/>
            <a:chExt cx="1022464" cy="1022464"/>
          </a:xfrm>
        </p:grpSpPr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4CFE3BF3-F533-430E-AEE1-F9AD2B6E2452}"/>
                </a:ext>
              </a:extLst>
            </p:cNvPr>
            <p:cNvSpPr/>
            <p:nvPr/>
          </p:nvSpPr>
          <p:spPr>
            <a:xfrm>
              <a:off x="2460054" y="4850044"/>
              <a:ext cx="1022464" cy="1022464"/>
            </a:xfrm>
            <a:prstGeom prst="rect">
              <a:avLst/>
            </a:prstGeom>
            <a:solidFill>
              <a:schemeClr val="bg1"/>
            </a:solidFill>
            <a:ln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pic>
          <p:nvPicPr>
            <p:cNvPr id="6191" name="Рисунок 18">
              <a:extLst>
                <a:ext uri="{FF2B5EF4-FFF2-40B4-BE49-F238E27FC236}">
                  <a16:creationId xmlns:a16="http://schemas.microsoft.com/office/drawing/2014/main" id="{F0FE869F-C201-45FB-9C0F-BC0E644311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6407" y="4983809"/>
              <a:ext cx="745140" cy="745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EE61D072-A3BE-4B2E-88C2-7E39CDBA4E2E}"/>
              </a:ext>
            </a:extLst>
          </p:cNvPr>
          <p:cNvGrpSpPr>
            <a:grpSpLocks/>
          </p:cNvGrpSpPr>
          <p:nvPr/>
        </p:nvGrpSpPr>
        <p:grpSpPr bwMode="auto">
          <a:xfrm>
            <a:off x="1487488" y="3988496"/>
            <a:ext cx="636588" cy="636588"/>
            <a:chOff x="4692668" y="5217717"/>
            <a:chExt cx="1022464" cy="1022464"/>
          </a:xfrm>
        </p:grpSpPr>
        <p:sp>
          <p:nvSpPr>
            <p:cNvPr id="21" name="Прямоугольник 20">
              <a:extLst>
                <a:ext uri="{FF2B5EF4-FFF2-40B4-BE49-F238E27FC236}">
                  <a16:creationId xmlns:a16="http://schemas.microsoft.com/office/drawing/2014/main" id="{EB179B03-CAB4-46F5-8355-3F42AEED34CF}"/>
                </a:ext>
              </a:extLst>
            </p:cNvPr>
            <p:cNvSpPr/>
            <p:nvPr/>
          </p:nvSpPr>
          <p:spPr>
            <a:xfrm>
              <a:off x="4692668" y="5217717"/>
              <a:ext cx="1022464" cy="1022464"/>
            </a:xfrm>
            <a:prstGeom prst="rect">
              <a:avLst/>
            </a:prstGeom>
            <a:solidFill>
              <a:schemeClr val="bg1"/>
            </a:solidFill>
            <a:ln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pic>
          <p:nvPicPr>
            <p:cNvPr id="6187" name="Рисунок 21">
              <a:extLst>
                <a:ext uri="{FF2B5EF4-FFF2-40B4-BE49-F238E27FC236}">
                  <a16:creationId xmlns:a16="http://schemas.microsoft.com/office/drawing/2014/main" id="{AAF1AF34-33B8-410E-93DA-D6B1A274E5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5887" y="5545442"/>
              <a:ext cx="771597" cy="35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F6102F2E-69FA-4534-B93E-7D51A3A1C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6961" y="1296484"/>
            <a:ext cx="251406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1">
            <a:spAutoFit/>
          </a:bodyPr>
          <a:lstStyle>
            <a:lvl1pPr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9pPr>
          </a:lstStyle>
          <a:p>
            <a:r>
              <a:rPr lang="ru-RU" altLang="ru-RU" sz="1400" b="0" dirty="0">
                <a:latin typeface="Lato"/>
                <a:ea typeface="Lato"/>
                <a:cs typeface="Lato"/>
              </a:rPr>
              <a:t>МИНИСТЕРСТВО СЕЛЬСКОГО ХОЗЯЙСТВА</a:t>
            </a:r>
            <a:r>
              <a:rPr lang="ru-RU" altLang="ru-RU" sz="1400" b="0" dirty="0"/>
              <a:t>, ПИЩЕВОЙ И ПЕРЕРАБАТЫВАЮЩЕЙ ПРОМЫШЛЕННОСТИ</a:t>
            </a:r>
            <a:endParaRPr lang="en-US" altLang="ru-RU" sz="1400" b="0" dirty="0">
              <a:latin typeface="Lato"/>
              <a:ea typeface="Lato"/>
              <a:cs typeface="Lato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33D0010-74D5-4D6B-85C2-8FB526991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3767" y="3293674"/>
            <a:ext cx="22010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1">
            <a:spAutoFit/>
          </a:bodyPr>
          <a:lstStyle>
            <a:lvl1pPr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9pPr>
          </a:lstStyle>
          <a:p>
            <a:r>
              <a:rPr lang="ru-RU" altLang="ru-RU" sz="1400" b="0" dirty="0">
                <a:latin typeface="Lato"/>
                <a:ea typeface="Lato"/>
                <a:cs typeface="Lato"/>
              </a:rPr>
              <a:t>ВЕНЧУРНЫЙ ФОНД</a:t>
            </a:r>
            <a:endParaRPr lang="ru-RU" altLang="ru-RU" sz="1400" b="0" dirty="0"/>
          </a:p>
        </p:txBody>
      </p: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3990A10C-3362-419E-9B4C-19CC251FFC9B}"/>
              </a:ext>
            </a:extLst>
          </p:cNvPr>
          <p:cNvGrpSpPr>
            <a:grpSpLocks/>
          </p:cNvGrpSpPr>
          <p:nvPr/>
        </p:nvGrpSpPr>
        <p:grpSpPr bwMode="auto">
          <a:xfrm>
            <a:off x="1516282" y="4888084"/>
            <a:ext cx="636587" cy="636588"/>
            <a:chOff x="4449601" y="3142905"/>
            <a:chExt cx="728126" cy="728126"/>
          </a:xfrm>
        </p:grpSpPr>
        <p:sp>
          <p:nvSpPr>
            <p:cNvPr id="27" name="Прямоугольник 26">
              <a:extLst>
                <a:ext uri="{FF2B5EF4-FFF2-40B4-BE49-F238E27FC236}">
                  <a16:creationId xmlns:a16="http://schemas.microsoft.com/office/drawing/2014/main" id="{C5C3C6C2-CF29-4E88-B584-BCBC86951093}"/>
                </a:ext>
              </a:extLst>
            </p:cNvPr>
            <p:cNvSpPr/>
            <p:nvPr/>
          </p:nvSpPr>
          <p:spPr>
            <a:xfrm>
              <a:off x="4449601" y="3142905"/>
              <a:ext cx="728126" cy="728126"/>
            </a:xfrm>
            <a:prstGeom prst="rect">
              <a:avLst/>
            </a:prstGeom>
            <a:solidFill>
              <a:schemeClr val="bg1"/>
            </a:solidFill>
            <a:ln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pic>
          <p:nvPicPr>
            <p:cNvPr id="6183" name="Рисунок 27">
              <a:extLst>
                <a:ext uri="{FF2B5EF4-FFF2-40B4-BE49-F238E27FC236}">
                  <a16:creationId xmlns:a16="http://schemas.microsoft.com/office/drawing/2014/main" id="{01C25FDF-A165-4142-B3F8-E36CF9D306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0236" y="3368912"/>
              <a:ext cx="607834" cy="27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D2AF2784-DDDD-4164-BB0D-E3B2C7A66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5669" y="4041595"/>
            <a:ext cx="2482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9pPr>
          </a:lstStyle>
          <a:p>
            <a:r>
              <a:rPr lang="ru-RU" altLang="ru-RU" sz="1400" b="0" dirty="0">
                <a:latin typeface="Lato"/>
                <a:ea typeface="Lato"/>
                <a:cs typeface="Lato"/>
              </a:rPr>
              <a:t>ЦЕНТР ПОДДЕРЖКИ ПРЕДПРИНИМАТЕЛЬСТВА</a:t>
            </a:r>
            <a:endParaRPr lang="ru-RU" altLang="ru-RU" sz="1400" b="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A3BF915-3ADE-4877-AC7E-E344F9C02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6" y="4812691"/>
            <a:ext cx="23114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1">
            <a:spAutoFit/>
          </a:bodyPr>
          <a:lstStyle>
            <a:lvl1pPr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9pPr>
          </a:lstStyle>
          <a:p>
            <a:r>
              <a:rPr lang="ru-RU" altLang="ru-RU" sz="1400" b="0" dirty="0">
                <a:latin typeface="Lato"/>
                <a:ea typeface="Lato"/>
                <a:cs typeface="Lato"/>
              </a:rPr>
              <a:t>ЦЕНТР ПОДДЕРЖКИ </a:t>
            </a:r>
          </a:p>
          <a:p>
            <a:r>
              <a:rPr lang="ru-RU" altLang="ru-RU" sz="1400" b="0" dirty="0">
                <a:latin typeface="Lato"/>
                <a:ea typeface="Lato"/>
                <a:cs typeface="Lato"/>
              </a:rPr>
              <a:t>ЭКСПОРТА</a:t>
            </a:r>
          </a:p>
          <a:p>
            <a:endParaRPr lang="ru-RU" altLang="ru-RU" sz="1400" b="0" dirty="0"/>
          </a:p>
        </p:txBody>
      </p: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2519BB70-3B02-468F-B968-8CE9B20CA9D2}"/>
              </a:ext>
            </a:extLst>
          </p:cNvPr>
          <p:cNvGrpSpPr>
            <a:grpSpLocks/>
          </p:cNvGrpSpPr>
          <p:nvPr/>
        </p:nvGrpSpPr>
        <p:grpSpPr bwMode="auto">
          <a:xfrm>
            <a:off x="1522416" y="2337061"/>
            <a:ext cx="636588" cy="633412"/>
            <a:chOff x="529845" y="2676370"/>
            <a:chExt cx="1460111" cy="1452754"/>
          </a:xfrm>
        </p:grpSpPr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id="{1B72BD6C-A483-46B7-8AA1-BEF055C8F2ED}"/>
                </a:ext>
              </a:extLst>
            </p:cNvPr>
            <p:cNvSpPr/>
            <p:nvPr/>
          </p:nvSpPr>
          <p:spPr>
            <a:xfrm>
              <a:off x="529845" y="2676370"/>
              <a:ext cx="1460111" cy="1452754"/>
            </a:xfrm>
            <a:prstGeom prst="rect">
              <a:avLst/>
            </a:prstGeom>
            <a:solidFill>
              <a:schemeClr val="bg1"/>
            </a:solidFill>
            <a:ln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pic>
          <p:nvPicPr>
            <p:cNvPr id="6179" name="Рисунок 32">
              <a:extLst>
                <a:ext uri="{FF2B5EF4-FFF2-40B4-BE49-F238E27FC236}">
                  <a16:creationId xmlns:a16="http://schemas.microsoft.com/office/drawing/2014/main" id="{C27F1B2D-DB89-4A46-A4C2-B1DF48B31F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5834" y="2972177"/>
              <a:ext cx="877932" cy="896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50A1C683-CEE9-4047-B971-5E7E625FA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3712" y="2382862"/>
            <a:ext cx="248126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9pPr>
          </a:lstStyle>
          <a:p>
            <a:r>
              <a:rPr lang="ru-RU" altLang="ru-RU" sz="1400" b="0" dirty="0">
                <a:latin typeface="Lato"/>
                <a:ea typeface="Lato"/>
                <a:cs typeface="Lato"/>
              </a:rPr>
              <a:t>ФОНД СОДЕЙСТВИЯ ПРЕДПРИНИМАТЕЛЬСТВУ</a:t>
            </a:r>
          </a:p>
          <a:p>
            <a:endParaRPr lang="ru-RU" altLang="ru-RU" sz="1400" b="0" dirty="0"/>
          </a:p>
        </p:txBody>
      </p:sp>
      <p:grpSp>
        <p:nvGrpSpPr>
          <p:cNvPr id="35" name="Группа 34">
            <a:extLst>
              <a:ext uri="{FF2B5EF4-FFF2-40B4-BE49-F238E27FC236}">
                <a16:creationId xmlns:a16="http://schemas.microsoft.com/office/drawing/2014/main" id="{9A96DA28-2609-4347-927B-A76004265C2A}"/>
              </a:ext>
            </a:extLst>
          </p:cNvPr>
          <p:cNvGrpSpPr>
            <a:grpSpLocks/>
          </p:cNvGrpSpPr>
          <p:nvPr/>
        </p:nvGrpSpPr>
        <p:grpSpPr bwMode="auto">
          <a:xfrm>
            <a:off x="1487488" y="1413256"/>
            <a:ext cx="636587" cy="636588"/>
            <a:chOff x="445584" y="2295392"/>
            <a:chExt cx="728126" cy="728126"/>
          </a:xfrm>
        </p:grpSpPr>
        <p:sp>
          <p:nvSpPr>
            <p:cNvPr id="36" name="Прямоугольник 35">
              <a:extLst>
                <a:ext uri="{FF2B5EF4-FFF2-40B4-BE49-F238E27FC236}">
                  <a16:creationId xmlns:a16="http://schemas.microsoft.com/office/drawing/2014/main" id="{B3A4D6A1-FC77-424C-924F-D9238899A07C}"/>
                </a:ext>
              </a:extLst>
            </p:cNvPr>
            <p:cNvSpPr/>
            <p:nvPr/>
          </p:nvSpPr>
          <p:spPr>
            <a:xfrm>
              <a:off x="445584" y="2295392"/>
              <a:ext cx="728126" cy="728126"/>
            </a:xfrm>
            <a:prstGeom prst="rect">
              <a:avLst/>
            </a:prstGeom>
            <a:solidFill>
              <a:schemeClr val="bg1"/>
            </a:solidFill>
            <a:ln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pic>
          <p:nvPicPr>
            <p:cNvPr id="6175" name="Рисунок 36">
              <a:extLst>
                <a:ext uri="{FF2B5EF4-FFF2-40B4-BE49-F238E27FC236}">
                  <a16:creationId xmlns:a16="http://schemas.microsoft.com/office/drawing/2014/main" id="{704489EC-F092-4D86-A3E5-7CCA506D1A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775" y="2388867"/>
              <a:ext cx="468424" cy="576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319FD305-1387-44A1-9A1F-6B38BA7D7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144" y="1352435"/>
            <a:ext cx="19478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1">
            <a:spAutoFit/>
          </a:bodyPr>
          <a:lstStyle>
            <a:lvl1pPr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9pPr>
          </a:lstStyle>
          <a:p>
            <a:r>
              <a:rPr lang="ru-RU" altLang="ru-RU" sz="1400" b="0" dirty="0">
                <a:latin typeface="Lato"/>
                <a:ea typeface="Lato"/>
                <a:cs typeface="Lato"/>
              </a:rPr>
              <a:t>МИНИСТЕРСТВО ЭКОНОМИЧЕСКОГО РАЗВИТИЯ</a:t>
            </a:r>
            <a:endParaRPr lang="ru-RU" altLang="ru-RU" sz="1400" b="0" dirty="0"/>
          </a:p>
        </p:txBody>
      </p:sp>
      <p:grpSp>
        <p:nvGrpSpPr>
          <p:cNvPr id="39" name="Группа 38">
            <a:extLst>
              <a:ext uri="{FF2B5EF4-FFF2-40B4-BE49-F238E27FC236}">
                <a16:creationId xmlns:a16="http://schemas.microsoft.com/office/drawing/2014/main" id="{6410A64E-1EDE-4EEC-AD7B-121B5DB81F73}"/>
              </a:ext>
            </a:extLst>
          </p:cNvPr>
          <p:cNvGrpSpPr>
            <a:grpSpLocks/>
          </p:cNvGrpSpPr>
          <p:nvPr/>
        </p:nvGrpSpPr>
        <p:grpSpPr bwMode="auto">
          <a:xfrm>
            <a:off x="7929671" y="1403667"/>
            <a:ext cx="636587" cy="636588"/>
            <a:chOff x="445584" y="2295392"/>
            <a:chExt cx="728126" cy="728126"/>
          </a:xfrm>
        </p:grpSpPr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id="{0CC49135-4361-4354-B700-BCDDEA6AF6A2}"/>
                </a:ext>
              </a:extLst>
            </p:cNvPr>
            <p:cNvSpPr/>
            <p:nvPr/>
          </p:nvSpPr>
          <p:spPr>
            <a:xfrm>
              <a:off x="445584" y="2295392"/>
              <a:ext cx="728126" cy="728126"/>
            </a:xfrm>
            <a:prstGeom prst="rect">
              <a:avLst/>
            </a:prstGeom>
            <a:solidFill>
              <a:schemeClr val="bg1"/>
            </a:solidFill>
            <a:ln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pic>
          <p:nvPicPr>
            <p:cNvPr id="6171" name="Рисунок 40">
              <a:extLst>
                <a:ext uri="{FF2B5EF4-FFF2-40B4-BE49-F238E27FC236}">
                  <a16:creationId xmlns:a16="http://schemas.microsoft.com/office/drawing/2014/main" id="{EB603CFD-12F3-4F35-880D-6BC4F7A991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775" y="2388867"/>
              <a:ext cx="468424" cy="576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E0149691-73B1-45D8-BF39-6EBEE6C77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6961" y="2790114"/>
            <a:ext cx="237569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1">
            <a:spAutoFit/>
          </a:bodyPr>
          <a:lstStyle>
            <a:lvl1pPr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9pPr>
          </a:lstStyle>
          <a:p>
            <a:r>
              <a:rPr lang="ru-RU" altLang="ru-RU" sz="1400" b="0" dirty="0">
                <a:latin typeface="Lato"/>
                <a:ea typeface="Lato"/>
                <a:cs typeface="Lato"/>
              </a:rPr>
              <a:t>ЦЕНТР РАЗВИТИЯ </a:t>
            </a:r>
          </a:p>
          <a:p>
            <a:r>
              <a:rPr lang="ru-RU" altLang="ru-RU" sz="1400" b="0" dirty="0">
                <a:latin typeface="Lato"/>
                <a:ea typeface="Lato"/>
                <a:cs typeface="Lato"/>
              </a:rPr>
              <a:t>АГРОПРОМЫШЛЕННОГО КОМПЛЕКСА</a:t>
            </a:r>
            <a:endParaRPr lang="ru-RU" altLang="ru-RU" sz="1400" b="0" dirty="0"/>
          </a:p>
        </p:txBody>
      </p:sp>
      <p:pic>
        <p:nvPicPr>
          <p:cNvPr id="44" name="Рисунок 6">
            <a:extLst>
              <a:ext uri="{FF2B5EF4-FFF2-40B4-BE49-F238E27FC236}">
                <a16:creationId xmlns:a16="http://schemas.microsoft.com/office/drawing/2014/main" id="{4F1CFE1D-C126-CAF3-E6E9-A4ED0D9B46A1}"/>
              </a:ext>
            </a:extLst>
          </p:cNvPr>
          <p:cNvPicPr/>
          <p:nvPr/>
        </p:nvPicPr>
        <p:blipFill>
          <a:blip r:embed="rId9"/>
          <a:srcRect l="21169" t="11325" r="19377" b="3567"/>
          <a:stretch/>
        </p:blipFill>
        <p:spPr>
          <a:xfrm>
            <a:off x="11544617" y="608806"/>
            <a:ext cx="502920" cy="525240"/>
          </a:xfrm>
          <a:prstGeom prst="rect">
            <a:avLst/>
          </a:prstGeom>
          <a:ln w="0">
            <a:noFill/>
          </a:ln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7A3BF915-3ADE-4877-AC7E-E344F9C02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144" y="5786680"/>
            <a:ext cx="252095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1">
            <a:spAutoFit/>
          </a:bodyPr>
          <a:lstStyle>
            <a:lvl1pPr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  <a:cs typeface="Arial" panose="020B0604020202020204" pitchFamily="34" charset="0"/>
              </a:defRPr>
            </a:lvl9pPr>
          </a:lstStyle>
          <a:p>
            <a:r>
              <a:rPr lang="ru-RU" altLang="ru-RU" sz="1400" b="0" dirty="0">
                <a:latin typeface="Lato"/>
                <a:ea typeface="Lato"/>
                <a:cs typeface="Lato"/>
              </a:rPr>
              <a:t>ЦЕНТР СОПРОВОЖДЕНИЯ ИНВЕСТИЦИЙ</a:t>
            </a:r>
          </a:p>
          <a:p>
            <a:endParaRPr lang="ru-RU" altLang="ru-RU" sz="1400" b="0" dirty="0"/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F0D6D2DA-02FD-4526-A86B-2A5B4EE951BA}"/>
              </a:ext>
            </a:extLst>
          </p:cNvPr>
          <p:cNvSpPr/>
          <p:nvPr/>
        </p:nvSpPr>
        <p:spPr>
          <a:xfrm rot="20910120">
            <a:off x="69467" y="5857114"/>
            <a:ext cx="1518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НОВОЕ!</a:t>
            </a:r>
          </a:p>
        </p:txBody>
      </p:sp>
      <p:grpSp>
        <p:nvGrpSpPr>
          <p:cNvPr id="47" name="Группа 46">
            <a:extLst>
              <a:ext uri="{FF2B5EF4-FFF2-40B4-BE49-F238E27FC236}">
                <a16:creationId xmlns:a16="http://schemas.microsoft.com/office/drawing/2014/main" id="{9A96DA28-2609-4347-927B-A76004265C2A}"/>
              </a:ext>
            </a:extLst>
          </p:cNvPr>
          <p:cNvGrpSpPr>
            <a:grpSpLocks/>
          </p:cNvGrpSpPr>
          <p:nvPr/>
        </p:nvGrpSpPr>
        <p:grpSpPr bwMode="auto">
          <a:xfrm>
            <a:off x="1522417" y="5788649"/>
            <a:ext cx="636587" cy="636588"/>
            <a:chOff x="445584" y="2295392"/>
            <a:chExt cx="728126" cy="728126"/>
          </a:xfrm>
        </p:grpSpPr>
        <p:sp>
          <p:nvSpPr>
            <p:cNvPr id="48" name="Прямоугольник 47">
              <a:extLst>
                <a:ext uri="{FF2B5EF4-FFF2-40B4-BE49-F238E27FC236}">
                  <a16:creationId xmlns:a16="http://schemas.microsoft.com/office/drawing/2014/main" id="{B3A4D6A1-FC77-424C-924F-D9238899A07C}"/>
                </a:ext>
              </a:extLst>
            </p:cNvPr>
            <p:cNvSpPr/>
            <p:nvPr/>
          </p:nvSpPr>
          <p:spPr>
            <a:xfrm>
              <a:off x="445584" y="2295392"/>
              <a:ext cx="728126" cy="728126"/>
            </a:xfrm>
            <a:prstGeom prst="rect">
              <a:avLst/>
            </a:prstGeom>
            <a:solidFill>
              <a:schemeClr val="bg1"/>
            </a:solidFill>
            <a:ln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pic>
          <p:nvPicPr>
            <p:cNvPr id="49" name="Рисунок 36">
              <a:extLst>
                <a:ext uri="{FF2B5EF4-FFF2-40B4-BE49-F238E27FC236}">
                  <a16:creationId xmlns:a16="http://schemas.microsoft.com/office/drawing/2014/main" id="{704489EC-F092-4D86-A3E5-7CCA506D1A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775" y="2388867"/>
              <a:ext cx="468424" cy="576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AutoShape 2" descr="blob:https://web.telegram.org/0334a0de-65ac-48e4-9ff9-c047a5339fb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4" descr="blob:https://web.telegram.org/0334a0de-65ac-48e4-9ff9-c047a5339fbb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2" name="Рисунок 5"/>
          <p:cNvPicPr>
            <a:picLocks noChangeAspect="1" noChangeArrowheads="1"/>
          </p:cNvPicPr>
          <p:nvPr/>
        </p:nvPicPr>
        <p:blipFill>
          <a:blip r:embed="rId10" cstate="print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/>
          <a:stretch>
            <a:fillRect/>
          </a:stretch>
        </p:blipFill>
        <p:spPr bwMode="auto">
          <a:xfrm>
            <a:off x="144463" y="120650"/>
            <a:ext cx="7842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3">
            <a:extLst>
              <a:ext uri="{FF2B5EF4-FFF2-40B4-BE49-F238E27FC236}">
                <a16:creationId xmlns:a16="http://schemas.microsoft.com/office/drawing/2014/main" id="{8722D133-9F2C-4EC1-A86F-359026693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528" y="326168"/>
            <a:ext cx="8759825" cy="777874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algn="ctr" eaLnBrk="0" hangingPunct="0">
              <a:defRPr sz="2000" b="1" cap="all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defRPr>
            </a:lvl1pPr>
            <a:lvl2pPr algn="ctr" eaLnBrk="0" hangingPunct="0">
              <a:defRPr sz="4400">
                <a:latin typeface="Calibri" pitchFamily="34" charset="0"/>
              </a:defRPr>
            </a:lvl2pPr>
            <a:lvl3pPr algn="ctr" eaLnBrk="0" hangingPunct="0">
              <a:defRPr sz="4400">
                <a:latin typeface="Calibri" pitchFamily="34" charset="0"/>
              </a:defRPr>
            </a:lvl3pPr>
            <a:lvl4pPr algn="ctr" eaLnBrk="0" hangingPunct="0">
              <a:defRPr sz="4400">
                <a:latin typeface="Calibri" pitchFamily="34" charset="0"/>
              </a:defRPr>
            </a:lvl4pPr>
            <a:lvl5pPr algn="ctr" eaLnBrk="0" hangingPunct="0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BF9000"/>
                </a:solidFill>
              </a:rPr>
              <a:t>ФИНАНСОВЫЕ МЕРЫ ПОДДЕРЖКИ</a:t>
            </a:r>
          </a:p>
        </p:txBody>
      </p:sp>
      <p:sp>
        <p:nvSpPr>
          <p:cNvPr id="19464" name="TextBox 28">
            <a:extLst>
              <a:ext uri="{FF2B5EF4-FFF2-40B4-BE49-F238E27FC236}">
                <a16:creationId xmlns:a16="http://schemas.microsoft.com/office/drawing/2014/main" id="{6AF7BDF2-01D1-466F-8CB2-4FAB7A8A2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0238" y="1196752"/>
            <a:ext cx="2152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Льготные займы</a:t>
            </a:r>
          </a:p>
        </p:txBody>
      </p:sp>
      <p:sp>
        <p:nvSpPr>
          <p:cNvPr id="19465" name="Прямоугольник 1">
            <a:extLst>
              <a:ext uri="{FF2B5EF4-FFF2-40B4-BE49-F238E27FC236}">
                <a16:creationId xmlns:a16="http://schemas.microsoft.com/office/drawing/2014/main" id="{B94EE369-098A-417A-9381-80C76E2F1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2875" y="2564904"/>
            <a:ext cx="2552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«Оборотный капитал»</a:t>
            </a:r>
          </a:p>
        </p:txBody>
      </p:sp>
      <p:sp>
        <p:nvSpPr>
          <p:cNvPr id="19466" name="Прямоугольник 2">
            <a:extLst>
              <a:ext uri="{FF2B5EF4-FFF2-40B4-BE49-F238E27FC236}">
                <a16:creationId xmlns:a16="http://schemas.microsoft.com/office/drawing/2014/main" id="{2ACEAE09-0EC8-4564-8981-8389310EC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527466"/>
            <a:ext cx="2657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«Лизинговые проекты»</a:t>
            </a:r>
          </a:p>
        </p:txBody>
      </p:sp>
      <p:sp>
        <p:nvSpPr>
          <p:cNvPr id="19467" name="Прямоугольник 3">
            <a:extLst>
              <a:ext uri="{FF2B5EF4-FFF2-40B4-BE49-F238E27FC236}">
                <a16:creationId xmlns:a16="http://schemas.microsoft.com/office/drawing/2014/main" id="{20F06BC8-2AE4-425B-8F8B-61EB888B2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315" y="3541084"/>
            <a:ext cx="3194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«Проекты лесопереработки»</a:t>
            </a:r>
          </a:p>
        </p:txBody>
      </p:sp>
      <p:sp>
        <p:nvSpPr>
          <p:cNvPr id="19468" name="Прямоугольник 4">
            <a:extLst>
              <a:ext uri="{FF2B5EF4-FFF2-40B4-BE49-F238E27FC236}">
                <a16:creationId xmlns:a16="http://schemas.microsoft.com/office/drawing/2014/main" id="{72E6F19B-A86D-4006-A8B6-518C3311E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6292" y="2852936"/>
            <a:ext cx="24997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«Импортозамещение»</a:t>
            </a:r>
          </a:p>
        </p:txBody>
      </p:sp>
      <p:sp>
        <p:nvSpPr>
          <p:cNvPr id="19469" name="Прямоугольник 5">
            <a:extLst>
              <a:ext uri="{FF2B5EF4-FFF2-40B4-BE49-F238E27FC236}">
                <a16:creationId xmlns:a16="http://schemas.microsoft.com/office/drawing/2014/main" id="{6E5448CF-CE9B-4652-8742-4D2A934A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315" y="3879513"/>
            <a:ext cx="2392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«Проекты развития»</a:t>
            </a:r>
          </a:p>
        </p:txBody>
      </p:sp>
      <p:sp>
        <p:nvSpPr>
          <p:cNvPr id="19470" name="Прямоугольник 6">
            <a:extLst>
              <a:ext uri="{FF2B5EF4-FFF2-40B4-BE49-F238E27FC236}">
                <a16:creationId xmlns:a16="http://schemas.microsoft.com/office/drawing/2014/main" id="{1C92D662-C999-4343-8067-A0B9C0B1D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315" y="4194982"/>
            <a:ext cx="3057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«Комплектующие изделия»</a:t>
            </a:r>
          </a:p>
        </p:txBody>
      </p:sp>
      <p:pic>
        <p:nvPicPr>
          <p:cNvPr id="19471" name="Рисунок 7">
            <a:extLst>
              <a:ext uri="{FF2B5EF4-FFF2-40B4-BE49-F238E27FC236}">
                <a16:creationId xmlns:a16="http://schemas.microsoft.com/office/drawing/2014/main" id="{5C8B2254-47FB-42C8-955F-F274098DC0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7751" y="1484784"/>
            <a:ext cx="754062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2" name="TextBox 28">
            <a:extLst>
              <a:ext uri="{FF2B5EF4-FFF2-40B4-BE49-F238E27FC236}">
                <a16:creationId xmlns:a16="http://schemas.microsoft.com/office/drawing/2014/main" id="{3A5A7893-366C-44D5-8363-282C72B14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1813" y="1630834"/>
            <a:ext cx="1528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46DF530-63B4-4008-8CFE-E228EA81ED86}"/>
              </a:ext>
            </a:extLst>
          </p:cNvPr>
          <p:cNvSpPr/>
          <p:nvPr/>
        </p:nvSpPr>
        <p:spPr>
          <a:xfrm>
            <a:off x="8853488" y="2246332"/>
            <a:ext cx="3232150" cy="10561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7000"/>
              </a:lnSpc>
              <a:defRPr/>
            </a:pPr>
            <a:r>
              <a:rPr lang="ru-RU" spc="-1" dirty="0">
                <a:latin typeface="Times New Roman"/>
                <a:cs typeface="Times New Roman" panose="02020603050405020304" pitchFamily="18" charset="0"/>
              </a:rPr>
              <a:t>Субсидия на возмещение части налога на прибыль</a:t>
            </a:r>
          </a:p>
          <a:p>
            <a:pPr>
              <a:lnSpc>
                <a:spcPct val="87000"/>
              </a:lnSpc>
              <a:defRPr/>
            </a:pPr>
            <a:r>
              <a:rPr lang="ru-RU" spc="-1" dirty="0">
                <a:latin typeface="Times New Roman"/>
                <a:cs typeface="Times New Roman" panose="02020603050405020304" pitchFamily="18" charset="0"/>
              </a:rPr>
              <a:t>и налога на имущество</a:t>
            </a:r>
          </a:p>
          <a:p>
            <a:pPr>
              <a:lnSpc>
                <a:spcPct val="87000"/>
              </a:lnSpc>
              <a:defRPr/>
            </a:pPr>
            <a:r>
              <a:rPr lang="ru-RU" spc="-1" dirty="0">
                <a:latin typeface="Times New Roman"/>
                <a:cs typeface="Times New Roman" panose="02020603050405020304" pitchFamily="18" charset="0"/>
              </a:rPr>
              <a:t>(для ПИП)</a:t>
            </a: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A2E95925-5C5D-4D2E-A5B3-A3BAFB7DDDB5}"/>
              </a:ext>
            </a:extLst>
          </p:cNvPr>
          <p:cNvSpPr/>
          <p:nvPr/>
        </p:nvSpPr>
        <p:spPr>
          <a:xfrm>
            <a:off x="8866556" y="3355448"/>
            <a:ext cx="2989262" cy="8152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7000"/>
              </a:lnSpc>
              <a:defRPr/>
            </a:pPr>
            <a:r>
              <a:rPr lang="ru-RU" spc="-1" dirty="0">
                <a:latin typeface="Times New Roman"/>
                <a:cs typeface="Times New Roman" panose="02020603050405020304" pitchFamily="18" charset="0"/>
              </a:rPr>
              <a:t>Инвестиционный вычет</a:t>
            </a:r>
          </a:p>
          <a:p>
            <a:pPr>
              <a:lnSpc>
                <a:spcPct val="87000"/>
              </a:lnSpc>
              <a:defRPr/>
            </a:pPr>
            <a:r>
              <a:rPr lang="ru-RU" spc="-1" dirty="0">
                <a:latin typeface="Times New Roman"/>
                <a:cs typeface="Times New Roman" panose="02020603050405020304" pitchFamily="18" charset="0"/>
              </a:rPr>
              <a:t>по налогу на прибыль</a:t>
            </a:r>
          </a:p>
          <a:p>
            <a:pPr>
              <a:lnSpc>
                <a:spcPct val="87000"/>
              </a:lnSpc>
              <a:defRPr/>
            </a:pPr>
            <a:r>
              <a:rPr lang="ru-RU" spc="-1" dirty="0">
                <a:latin typeface="Times New Roman"/>
                <a:cs typeface="Times New Roman" panose="02020603050405020304" pitchFamily="18" charset="0"/>
              </a:rPr>
              <a:t>(для ПИП)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20EAD27F-A859-40B7-9351-31539E8B657B}"/>
              </a:ext>
            </a:extLst>
          </p:cNvPr>
          <p:cNvCxnSpPr>
            <a:cxnSpLocks/>
          </p:cNvCxnSpPr>
          <p:nvPr/>
        </p:nvCxnSpPr>
        <p:spPr>
          <a:xfrm>
            <a:off x="5159896" y="2309161"/>
            <a:ext cx="0" cy="43343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6" name="Прямоугольник 57">
            <a:extLst>
              <a:ext uri="{FF2B5EF4-FFF2-40B4-BE49-F238E27FC236}">
                <a16:creationId xmlns:a16="http://schemas.microsoft.com/office/drawing/2014/main" id="{C66D6CD1-542D-4ECA-89C7-F832B1768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2995" y="3325278"/>
            <a:ext cx="33797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«Приоритет» и «Приоритет +»</a:t>
            </a:r>
          </a:p>
        </p:txBody>
      </p:sp>
      <p:sp>
        <p:nvSpPr>
          <p:cNvPr id="19477" name="Прямоугольник 58">
            <a:extLst>
              <a:ext uri="{FF2B5EF4-FFF2-40B4-BE49-F238E27FC236}">
                <a16:creationId xmlns:a16="http://schemas.microsoft.com/office/drawing/2014/main" id="{82ADF7C1-3816-42F9-A4E4-5BE7FECD8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2995" y="3931443"/>
            <a:ext cx="12747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«Доверие»</a:t>
            </a:r>
          </a:p>
        </p:txBody>
      </p:sp>
      <p:sp>
        <p:nvSpPr>
          <p:cNvPr id="19478" name="Прямоугольник 60">
            <a:extLst>
              <a:ext uri="{FF2B5EF4-FFF2-40B4-BE49-F238E27FC236}">
                <a16:creationId xmlns:a16="http://schemas.microsoft.com/office/drawing/2014/main" id="{02D74AB4-B417-415A-B160-9FCD877EF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7910" y="3617223"/>
            <a:ext cx="1416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«Стандарт»</a:t>
            </a:r>
          </a:p>
        </p:txBody>
      </p:sp>
      <p:pic>
        <p:nvPicPr>
          <p:cNvPr id="19479" name="Picture 2" descr="https://yt3.ggpht.com/ytc/AKedOLQCnMDuC3IMchCAatAO449k-aGysb9x1gFfuiTi=s900-c-k-c0x00ffffff-no-rj">
            <a:extLst>
              <a:ext uri="{FF2B5EF4-FFF2-40B4-BE49-F238E27FC236}">
                <a16:creationId xmlns:a16="http://schemas.microsoft.com/office/drawing/2014/main" id="{8D884FB0-F993-4676-8E4E-808585063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689" y="1780306"/>
            <a:ext cx="722312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92C196D0-DCBA-4A9A-A4FB-A7120A6518C9}"/>
              </a:ext>
            </a:extLst>
          </p:cNvPr>
          <p:cNvSpPr/>
          <p:nvPr/>
        </p:nvSpPr>
        <p:spPr>
          <a:xfrm>
            <a:off x="6115050" y="1893305"/>
            <a:ext cx="2213198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Lato"/>
                <a:ea typeface="Lato"/>
                <a:cs typeface="Lato"/>
              </a:rPr>
              <a:t>ФОНД СОДЕЙСТВИЯ КРЕДИТОВАНИЮ МСП</a:t>
            </a:r>
          </a:p>
        </p:txBody>
      </p:sp>
      <p:cxnSp>
        <p:nvCxnSpPr>
          <p:cNvPr id="3" name="Соединитель: уступ 2">
            <a:extLst>
              <a:ext uri="{FF2B5EF4-FFF2-40B4-BE49-F238E27FC236}">
                <a16:creationId xmlns:a16="http://schemas.microsoft.com/office/drawing/2014/main" id="{B906D0CC-CCEA-4476-9E8D-3B394E77379C}"/>
              </a:ext>
            </a:extLst>
          </p:cNvPr>
          <p:cNvCxnSpPr>
            <a:cxnSpLocks/>
            <a:stCxn id="19464" idx="1"/>
          </p:cNvCxnSpPr>
          <p:nvPr/>
        </p:nvCxnSpPr>
        <p:spPr>
          <a:xfrm rot="10800000" flipV="1">
            <a:off x="2471738" y="1396776"/>
            <a:ext cx="698501" cy="383529"/>
          </a:xfrm>
          <a:prstGeom prst="bentConnector3">
            <a:avLst>
              <a:gd name="adj1" fmla="val 10023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Соединитель: уступ 4">
            <a:extLst>
              <a:ext uri="{FF2B5EF4-FFF2-40B4-BE49-F238E27FC236}">
                <a16:creationId xmlns:a16="http://schemas.microsoft.com/office/drawing/2014/main" id="{0EA848D9-28C4-4AC8-853D-1BF515E001B8}"/>
              </a:ext>
            </a:extLst>
          </p:cNvPr>
          <p:cNvCxnSpPr>
            <a:stCxn id="19464" idx="3"/>
          </p:cNvCxnSpPr>
          <p:nvPr/>
        </p:nvCxnSpPr>
        <p:spPr>
          <a:xfrm>
            <a:off x="5322888" y="1396777"/>
            <a:ext cx="1923952" cy="383529"/>
          </a:xfrm>
          <a:prstGeom prst="bentConnector3">
            <a:avLst>
              <a:gd name="adj1" fmla="val 10029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85" name="Прямоугольник 60">
            <a:extLst>
              <a:ext uri="{FF2B5EF4-FFF2-40B4-BE49-F238E27FC236}">
                <a16:creationId xmlns:a16="http://schemas.microsoft.com/office/drawing/2014/main" id="{4D1A5730-6E47-4B0D-982E-405558833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1365" y="4616417"/>
            <a:ext cx="1997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«Самозанятость»</a:t>
            </a:r>
          </a:p>
        </p:txBody>
      </p:sp>
      <p:sp>
        <p:nvSpPr>
          <p:cNvPr id="19486" name="Прямоугольник 60">
            <a:extLst>
              <a:ext uri="{FF2B5EF4-FFF2-40B4-BE49-F238E27FC236}">
                <a16:creationId xmlns:a16="http://schemas.microsoft.com/office/drawing/2014/main" id="{C0C4E3F8-F3F6-4F0A-8FC9-627DD2613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2995" y="5303167"/>
            <a:ext cx="26273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«Социальное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предпринимательство»</a:t>
            </a:r>
          </a:p>
        </p:txBody>
      </p:sp>
      <p:sp>
        <p:nvSpPr>
          <p:cNvPr id="19487" name="Прямоугольник 60">
            <a:extLst>
              <a:ext uri="{FF2B5EF4-FFF2-40B4-BE49-F238E27FC236}">
                <a16:creationId xmlns:a16="http://schemas.microsoft.com/office/drawing/2014/main" id="{41E5D946-17C2-427A-B1B1-936F86737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2995" y="4955523"/>
            <a:ext cx="1563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«Моногород»</a:t>
            </a:r>
          </a:p>
        </p:txBody>
      </p:sp>
      <p:sp>
        <p:nvSpPr>
          <p:cNvPr id="19488" name="Прямоугольник 60">
            <a:extLst>
              <a:ext uri="{FF2B5EF4-FFF2-40B4-BE49-F238E27FC236}">
                <a16:creationId xmlns:a16="http://schemas.microsoft.com/office/drawing/2014/main" id="{5A4FCA75-81D4-47D4-8975-1C0F77DEF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4203" y="4264420"/>
            <a:ext cx="1050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«Старт»</a:t>
            </a:r>
          </a:p>
        </p:txBody>
      </p:sp>
      <p:sp>
        <p:nvSpPr>
          <p:cNvPr id="45" name="Номер слайда 1">
            <a:extLst>
              <a:ext uri="{FF2B5EF4-FFF2-40B4-BE49-F238E27FC236}">
                <a16:creationId xmlns:a16="http://schemas.microsoft.com/office/drawing/2014/main" id="{92EC858C-B809-4E15-A5EC-0BEDDFF2026B}"/>
              </a:ext>
            </a:extLst>
          </p:cNvPr>
          <p:cNvSpPr txBox="1">
            <a:spLocks noChangeArrowheads="1"/>
          </p:cNvSpPr>
          <p:nvPr/>
        </p:nvSpPr>
        <p:spPr>
          <a:xfrm>
            <a:off x="8976320" y="6448251"/>
            <a:ext cx="2845935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016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9pPr>
          </a:lstStyle>
          <a:p>
            <a:fld id="{E4D28778-1660-4CD0-B07E-C558D3164795}" type="slidenum">
              <a:rPr lang="ru-RU" altLang="ru-RU" sz="12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ru-RU" altLang="ru-RU" sz="1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6" name="Группа 45">
            <a:extLst>
              <a:ext uri="{FF2B5EF4-FFF2-40B4-BE49-F238E27FC236}">
                <a16:creationId xmlns:a16="http://schemas.microsoft.com/office/drawing/2014/main" id="{8FC754EE-5FD6-44BC-9A3E-ED765B706105}"/>
              </a:ext>
            </a:extLst>
          </p:cNvPr>
          <p:cNvGrpSpPr/>
          <p:nvPr/>
        </p:nvGrpSpPr>
        <p:grpSpPr>
          <a:xfrm>
            <a:off x="1136292" y="1807084"/>
            <a:ext cx="2781539" cy="757360"/>
            <a:chOff x="910986" y="3392365"/>
            <a:chExt cx="2781539" cy="757360"/>
          </a:xfrm>
        </p:grpSpPr>
        <p:grpSp>
          <p:nvGrpSpPr>
            <p:cNvPr id="47" name="Группа 46">
              <a:extLst>
                <a:ext uri="{FF2B5EF4-FFF2-40B4-BE49-F238E27FC236}">
                  <a16:creationId xmlns:a16="http://schemas.microsoft.com/office/drawing/2014/main" id="{AD9017A2-4989-43A8-BE5C-CAD5AAAD5C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0986" y="3392365"/>
              <a:ext cx="636587" cy="636588"/>
              <a:chOff x="5045070" y="4929462"/>
              <a:chExt cx="1152128" cy="1152128"/>
            </a:xfrm>
          </p:grpSpPr>
          <p:sp>
            <p:nvSpPr>
              <p:cNvPr id="49" name="Прямоугольник 48">
                <a:extLst>
                  <a:ext uri="{FF2B5EF4-FFF2-40B4-BE49-F238E27FC236}">
                    <a16:creationId xmlns:a16="http://schemas.microsoft.com/office/drawing/2014/main" id="{2C1DFAE2-196A-4B48-BC3A-FFCD7E0B7B95}"/>
                  </a:ext>
                </a:extLst>
              </p:cNvPr>
              <p:cNvSpPr/>
              <p:nvPr/>
            </p:nvSpPr>
            <p:spPr>
              <a:xfrm>
                <a:off x="5045070" y="4929462"/>
                <a:ext cx="1152128" cy="1152128"/>
              </a:xfrm>
              <a:prstGeom prst="rect">
                <a:avLst/>
              </a:prstGeom>
              <a:solidFill>
                <a:schemeClr val="bg1"/>
              </a:solidFill>
              <a:ln/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pic>
            <p:nvPicPr>
              <p:cNvPr id="50" name="Рисунок 10">
                <a:extLst>
                  <a:ext uri="{FF2B5EF4-FFF2-40B4-BE49-F238E27FC236}">
                    <a16:creationId xmlns:a16="http://schemas.microsoft.com/office/drawing/2014/main" id="{247C541B-6CED-4F8E-815E-1A49C62868E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86019" y="5049421"/>
                <a:ext cx="870230" cy="871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E5E9BE8-13A9-42E1-8EAE-96B4548BBF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9250" y="3411061"/>
              <a:ext cx="2073275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9pPr>
            </a:lstStyle>
            <a:p>
              <a:r>
                <a:rPr lang="ru-RU" altLang="ru-RU" sz="1400" b="0" dirty="0">
                  <a:latin typeface="Lato"/>
                  <a:ea typeface="Lato"/>
                  <a:cs typeface="Lato"/>
                </a:rPr>
                <a:t>ФОНД РАЗВИТИЯ ПРОМЫШЛЕННОСТИ</a:t>
              </a:r>
            </a:p>
            <a:p>
              <a:endParaRPr lang="ru-RU" altLang="ru-RU" sz="1400" b="0" dirty="0"/>
            </a:p>
          </p:txBody>
        </p:sp>
      </p:grpSp>
      <p:sp>
        <p:nvSpPr>
          <p:cNvPr id="51" name="Прямоугольник 4">
            <a:extLst>
              <a:ext uri="{FF2B5EF4-FFF2-40B4-BE49-F238E27FC236}">
                <a16:creationId xmlns:a16="http://schemas.microsoft.com/office/drawing/2014/main" id="{80D8DF12-B75F-47DE-9643-A4E22ED34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2136" y="3222303"/>
            <a:ext cx="3003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«Промышленная ипотека»</a:t>
            </a:r>
          </a:p>
        </p:txBody>
      </p:sp>
      <p:sp>
        <p:nvSpPr>
          <p:cNvPr id="38" name="TextBox 63">
            <a:extLst>
              <a:ext uri="{FF2B5EF4-FFF2-40B4-BE49-F238E27FC236}">
                <a16:creationId xmlns:a16="http://schemas.microsoft.com/office/drawing/2014/main" id="{34707D9F-9F24-41EC-8FFE-616F9A370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4203" y="2689827"/>
            <a:ext cx="24972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«Стабильный бизнес»</a:t>
            </a:r>
          </a:p>
        </p:txBody>
      </p:sp>
      <p:sp>
        <p:nvSpPr>
          <p:cNvPr id="39" name="TextBox 63">
            <a:extLst>
              <a:ext uri="{FF2B5EF4-FFF2-40B4-BE49-F238E27FC236}">
                <a16:creationId xmlns:a16="http://schemas.microsoft.com/office/drawing/2014/main" id="{F1E4A44F-F737-4D95-BEE0-A30CA72A7B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5750" y="3014150"/>
            <a:ext cx="22735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«Проекты туризма»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E57A0DDE-C58E-4327-A383-BEDC5C638706}"/>
              </a:ext>
            </a:extLst>
          </p:cNvPr>
          <p:cNvSpPr/>
          <p:nvPr/>
        </p:nvSpPr>
        <p:spPr>
          <a:xfrm>
            <a:off x="8883617" y="6084776"/>
            <a:ext cx="2989262" cy="5742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7000"/>
              </a:lnSpc>
              <a:defRPr/>
            </a:pPr>
            <a:r>
              <a:rPr lang="ru-RU" spc="-1" dirty="0">
                <a:latin typeface="Times New Roman"/>
                <a:cs typeface="Times New Roman" panose="02020603050405020304" pitchFamily="18" charset="0"/>
              </a:rPr>
              <a:t>Гранты для молодых и социальных предприятий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0B2E9FC-D103-4569-AF80-BF4BD7C4B2B8}"/>
              </a:ext>
            </a:extLst>
          </p:cNvPr>
          <p:cNvSpPr/>
          <p:nvPr/>
        </p:nvSpPr>
        <p:spPr>
          <a:xfrm>
            <a:off x="1150840" y="485415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«Производительность труда»</a:t>
            </a:r>
          </a:p>
        </p:txBody>
      </p:sp>
      <p:sp>
        <p:nvSpPr>
          <p:cNvPr id="44" name="Прямоугольник 28">
            <a:extLst>
              <a:ext uri="{FF2B5EF4-FFF2-40B4-BE49-F238E27FC236}">
                <a16:creationId xmlns:a16="http://schemas.microsoft.com/office/drawing/2014/main" id="{D4157A9F-C247-4FFC-8F5A-893A68212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992" y="5192588"/>
            <a:ext cx="67362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«Проекты лесной промышленности»</a:t>
            </a:r>
          </a:p>
        </p:txBody>
      </p:sp>
      <p:sp>
        <p:nvSpPr>
          <p:cNvPr id="55" name="Прямоугольник 28">
            <a:extLst>
              <a:ext uri="{FF2B5EF4-FFF2-40B4-BE49-F238E27FC236}">
                <a16:creationId xmlns:a16="http://schemas.microsoft.com/office/drawing/2014/main" id="{4AA183C9-154F-4760-9F29-0F0C22E29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456" y="5561920"/>
            <a:ext cx="673627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«Проекты пищевой и 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перерабатывающей 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промышленности»</a:t>
            </a:r>
          </a:p>
        </p:txBody>
      </p: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A4D235C3-E9A0-4A20-A4D7-92EBB0565EAA}"/>
              </a:ext>
            </a:extLst>
          </p:cNvPr>
          <p:cNvCxnSpPr>
            <a:cxnSpLocks/>
          </p:cNvCxnSpPr>
          <p:nvPr/>
        </p:nvCxnSpPr>
        <p:spPr>
          <a:xfrm>
            <a:off x="8713633" y="2309161"/>
            <a:ext cx="29149" cy="43343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Рисунок 6">
            <a:extLst>
              <a:ext uri="{FF2B5EF4-FFF2-40B4-BE49-F238E27FC236}">
                <a16:creationId xmlns:a16="http://schemas.microsoft.com/office/drawing/2014/main" id="{72B25C78-F8AB-81DC-A64C-69FF2D2181A3}"/>
              </a:ext>
            </a:extLst>
          </p:cNvPr>
          <p:cNvPicPr/>
          <p:nvPr/>
        </p:nvPicPr>
        <p:blipFill>
          <a:blip r:embed="rId5"/>
          <a:srcRect l="21169" t="11325" r="19377" b="3567"/>
          <a:stretch/>
        </p:blipFill>
        <p:spPr>
          <a:xfrm>
            <a:off x="11544617" y="608806"/>
            <a:ext cx="502920" cy="525240"/>
          </a:xfrm>
          <a:prstGeom prst="rect">
            <a:avLst/>
          </a:prstGeom>
          <a:ln w="0">
            <a:noFill/>
          </a:ln>
        </p:spPr>
      </p:pic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B62B8658-1E66-36ED-8984-2D237B09B61A}"/>
              </a:ext>
            </a:extLst>
          </p:cNvPr>
          <p:cNvSpPr/>
          <p:nvPr/>
        </p:nvSpPr>
        <p:spPr>
          <a:xfrm>
            <a:off x="8883617" y="4190332"/>
            <a:ext cx="2989262" cy="8152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7000"/>
              </a:lnSpc>
              <a:defRPr/>
            </a:pPr>
            <a:r>
              <a:rPr lang="ru-RU" spc="-1" dirty="0">
                <a:latin typeface="Times New Roman"/>
                <a:cs typeface="Times New Roman" panose="02020603050405020304" pitchFamily="18" charset="0"/>
              </a:rPr>
              <a:t>Возмещение затрат, связанных с релокацией </a:t>
            </a:r>
          </a:p>
          <a:p>
            <a:pPr>
              <a:lnSpc>
                <a:spcPct val="87000"/>
              </a:lnSpc>
              <a:defRPr/>
            </a:pPr>
            <a:r>
              <a:rPr lang="ru-RU" spc="-1" dirty="0">
                <a:latin typeface="Times New Roman"/>
                <a:cs typeface="Times New Roman" panose="02020603050405020304" pitchFamily="18" charset="0"/>
              </a:rPr>
              <a:t>IT-компаний</a:t>
            </a:r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7C4E8AD5-DCB1-C892-6E5E-FC8F6FE51B73}"/>
              </a:ext>
            </a:extLst>
          </p:cNvPr>
          <p:cNvSpPr/>
          <p:nvPr/>
        </p:nvSpPr>
        <p:spPr>
          <a:xfrm>
            <a:off x="8853488" y="5016853"/>
            <a:ext cx="2989262" cy="10561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7000"/>
              </a:lnSpc>
              <a:defRPr/>
            </a:pPr>
            <a:r>
              <a:rPr lang="ru-RU" spc="-1" dirty="0">
                <a:latin typeface="Times New Roman"/>
                <a:cs typeface="Times New Roman" panose="02020603050405020304" pitchFamily="18" charset="0"/>
              </a:rPr>
              <a:t>Возмещение процентных ставок по полученным </a:t>
            </a:r>
          </a:p>
          <a:p>
            <a:pPr>
              <a:lnSpc>
                <a:spcPct val="87000"/>
              </a:lnSpc>
              <a:defRPr/>
            </a:pPr>
            <a:r>
              <a:rPr lang="ru-RU" spc="-1" dirty="0">
                <a:latin typeface="Times New Roman"/>
                <a:cs typeface="Times New Roman" panose="02020603050405020304" pitchFamily="18" charset="0"/>
              </a:rPr>
              <a:t>кредитам на реализацию проектов</a:t>
            </a:r>
          </a:p>
        </p:txBody>
      </p:sp>
      <p:sp>
        <p:nvSpPr>
          <p:cNvPr id="57" name="Прямоугольник 60">
            <a:extLst>
              <a:ext uri="{FF2B5EF4-FFF2-40B4-BE49-F238E27FC236}">
                <a16:creationId xmlns:a16="http://schemas.microsoft.com/office/drawing/2014/main" id="{4D1A5730-6E47-4B0D-982E-405558833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4203" y="6011996"/>
            <a:ext cx="18136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«Газификация»</a:t>
            </a: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F0D6D2DA-02FD-4526-A86B-2A5B4EE951BA}"/>
              </a:ext>
            </a:extLst>
          </p:cNvPr>
          <p:cNvSpPr/>
          <p:nvPr/>
        </p:nvSpPr>
        <p:spPr>
          <a:xfrm rot="20910120">
            <a:off x="7022646" y="5936402"/>
            <a:ext cx="1518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НОВОЕ!</a:t>
            </a:r>
          </a:p>
        </p:txBody>
      </p:sp>
      <p:pic>
        <p:nvPicPr>
          <p:cNvPr id="59" name="Рисунок 5"/>
          <p:cNvPicPr>
            <a:picLocks noChangeAspect="1" noChangeArrowheads="1"/>
          </p:cNvPicPr>
          <p:nvPr/>
        </p:nvPicPr>
        <p:blipFill>
          <a:blip r:embed="rId6" cstate="print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/>
          <a:stretch>
            <a:fillRect/>
          </a:stretch>
        </p:blipFill>
        <p:spPr bwMode="auto">
          <a:xfrm>
            <a:off x="144463" y="120650"/>
            <a:ext cx="7842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Прямоугольник 6">
            <a:extLst>
              <a:ext uri="{FF2B5EF4-FFF2-40B4-BE49-F238E27FC236}">
                <a16:creationId xmlns:a16="http://schemas.microsoft.com/office/drawing/2014/main" id="{1FCFE0F8-CE6C-45F7-AE99-8B2D2E855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984" y="2052717"/>
            <a:ext cx="644316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«Оборотный капитал»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Сумма:</a:t>
            </a:r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5-20 млн ₽ / 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Срок: </a:t>
            </a:r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3-24 мес. / 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Ставка: </a:t>
            </a:r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1,5%</a:t>
            </a:r>
          </a:p>
        </p:txBody>
      </p:sp>
      <p:sp>
        <p:nvSpPr>
          <p:cNvPr id="2063" name="Прямоугольник 7">
            <a:extLst>
              <a:ext uri="{FF2B5EF4-FFF2-40B4-BE49-F238E27FC236}">
                <a16:creationId xmlns:a16="http://schemas.microsoft.com/office/drawing/2014/main" id="{5126A4C0-91E8-4E28-9437-A8580D394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432" y="3789040"/>
            <a:ext cx="6506962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«Промышленная ипотека»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Сумма: </a:t>
            </a:r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20-80 млн ₽ / 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Срок: </a:t>
            </a:r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10 лет / 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Ставка:</a:t>
            </a:r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1%</a:t>
            </a:r>
          </a:p>
        </p:txBody>
      </p:sp>
      <p:sp>
        <p:nvSpPr>
          <p:cNvPr id="28" name="Номер слайда 1">
            <a:extLst>
              <a:ext uri="{FF2B5EF4-FFF2-40B4-BE49-F238E27FC236}">
                <a16:creationId xmlns:a16="http://schemas.microsoft.com/office/drawing/2014/main" id="{E82EB851-7015-4207-9109-AFAB8E32D94F}"/>
              </a:ext>
            </a:extLst>
          </p:cNvPr>
          <p:cNvSpPr txBox="1">
            <a:spLocks noChangeArrowheads="1"/>
          </p:cNvSpPr>
          <p:nvPr/>
        </p:nvSpPr>
        <p:spPr>
          <a:xfrm>
            <a:off x="8736735" y="6356358"/>
            <a:ext cx="2845935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016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9pPr>
          </a:lstStyle>
          <a:p>
            <a:fld id="{E4D28778-1660-4CD0-B07E-C558D3164795}" type="slidenum">
              <a:rPr lang="ru-RU" altLang="ru-RU" sz="12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ru-RU" altLang="ru-RU" sz="1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8" name="Группа 37">
            <a:extLst>
              <a:ext uri="{FF2B5EF4-FFF2-40B4-BE49-F238E27FC236}">
                <a16:creationId xmlns:a16="http://schemas.microsoft.com/office/drawing/2014/main" id="{85BC50C2-8ECB-48E8-A4C4-B4289C585CED}"/>
              </a:ext>
            </a:extLst>
          </p:cNvPr>
          <p:cNvGrpSpPr/>
          <p:nvPr/>
        </p:nvGrpSpPr>
        <p:grpSpPr>
          <a:xfrm>
            <a:off x="8750847" y="980728"/>
            <a:ext cx="2385713" cy="552484"/>
            <a:chOff x="910984" y="3392365"/>
            <a:chExt cx="2781541" cy="673991"/>
          </a:xfrm>
        </p:grpSpPr>
        <p:grpSp>
          <p:nvGrpSpPr>
            <p:cNvPr id="39" name="Группа 38">
              <a:extLst>
                <a:ext uri="{FF2B5EF4-FFF2-40B4-BE49-F238E27FC236}">
                  <a16:creationId xmlns:a16="http://schemas.microsoft.com/office/drawing/2014/main" id="{0756EE71-5E59-4EF6-8ED9-AF982F078F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0984" y="3392365"/>
              <a:ext cx="636587" cy="636588"/>
              <a:chOff x="5045070" y="4929462"/>
              <a:chExt cx="1152129" cy="1152128"/>
            </a:xfrm>
          </p:grpSpPr>
          <p:sp>
            <p:nvSpPr>
              <p:cNvPr id="41" name="Прямоугольник 40">
                <a:extLst>
                  <a:ext uri="{FF2B5EF4-FFF2-40B4-BE49-F238E27FC236}">
                    <a16:creationId xmlns:a16="http://schemas.microsoft.com/office/drawing/2014/main" id="{5AF23113-2651-4E74-B672-24FD2FB29359}"/>
                  </a:ext>
                </a:extLst>
              </p:cNvPr>
              <p:cNvSpPr/>
              <p:nvPr/>
            </p:nvSpPr>
            <p:spPr>
              <a:xfrm>
                <a:off x="5045070" y="4929462"/>
                <a:ext cx="1152129" cy="1152128"/>
              </a:xfrm>
              <a:prstGeom prst="rect">
                <a:avLst/>
              </a:prstGeom>
              <a:solidFill>
                <a:schemeClr val="bg1"/>
              </a:solidFill>
              <a:ln/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200" dirty="0"/>
              </a:p>
            </p:txBody>
          </p:sp>
          <p:pic>
            <p:nvPicPr>
              <p:cNvPr id="42" name="Рисунок 10">
                <a:extLst>
                  <a:ext uri="{FF2B5EF4-FFF2-40B4-BE49-F238E27FC236}">
                    <a16:creationId xmlns:a16="http://schemas.microsoft.com/office/drawing/2014/main" id="{7071719B-70A4-4429-AABF-705561D7795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86019" y="5049421"/>
                <a:ext cx="840889" cy="724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085455A-0E40-4B1A-997F-312A12A92F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9250" y="3494428"/>
              <a:ext cx="2073275" cy="571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 Unicode MS" pitchFamily="34" charset="-128"/>
                  <a:cs typeface="Arial" panose="020B0604020202020204" pitchFamily="34" charset="0"/>
                </a:defRPr>
              </a:lvl9pPr>
            </a:lstStyle>
            <a:p>
              <a:r>
                <a:rPr lang="ru-RU" altLang="ru-RU" sz="1050" b="0" dirty="0">
                  <a:latin typeface="Lato"/>
                  <a:ea typeface="Lato"/>
                  <a:cs typeface="Lato"/>
                </a:rPr>
                <a:t>ФОНД РАЗВИТИЯ ПРОМЫШЛЕННОСТИ</a:t>
              </a:r>
            </a:p>
            <a:p>
              <a:endParaRPr lang="ru-RU" altLang="ru-RU" sz="1050" b="0" dirty="0"/>
            </a:p>
          </p:txBody>
        </p:sp>
      </p:grp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D7EBDDA1-32FC-4FF9-A029-BF13322CF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113" y="1124744"/>
            <a:ext cx="5436694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льготных займов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3A038069-6D82-49C4-9A34-BF7177EE0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0897" y="1556792"/>
            <a:ext cx="4087751" cy="641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Выдано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ru-RU" alt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(2022 год и за 5 месяцев 2023 года)</a:t>
            </a: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DD9FE9C1-85A6-48B7-9F49-F2B93AFD3E01}"/>
              </a:ext>
            </a:extLst>
          </p:cNvPr>
          <p:cNvCxnSpPr>
            <a:cxnSpLocks/>
          </p:cNvCxnSpPr>
          <p:nvPr/>
        </p:nvCxnSpPr>
        <p:spPr>
          <a:xfrm>
            <a:off x="7749987" y="1556792"/>
            <a:ext cx="15391" cy="498212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7">
            <a:extLst>
              <a:ext uri="{FF2B5EF4-FFF2-40B4-BE49-F238E27FC236}">
                <a16:creationId xmlns:a16="http://schemas.microsoft.com/office/drawing/2014/main" id="{5126A4C0-91E8-4E28-9437-A8580D394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296" y="4907659"/>
            <a:ext cx="7006459" cy="1689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Гранты на компенсацию части затрат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уплату процентов по кредитным договорам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ru-RU" alt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Сумма: </a:t>
            </a:r>
            <a:r>
              <a:rPr lang="ru-RU" alt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50 млн ₽ 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ru-RU" alt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Кредит:</a:t>
            </a:r>
            <a:r>
              <a:rPr lang="ru-RU" alt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250 млн ₽ </a:t>
            </a:r>
            <a:r>
              <a:rPr lang="ru-RU" alt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 пополнение оборотных средств)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ru-RU" alt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Компенсация:</a:t>
            </a:r>
            <a:r>
              <a:rPr lang="ru-RU" alt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90%</a:t>
            </a:r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352323F2-EA5B-4D97-BB03-E2E53FFFBA67}"/>
              </a:ext>
            </a:extLst>
          </p:cNvPr>
          <p:cNvCxnSpPr>
            <a:cxnSpLocks/>
          </p:cNvCxnSpPr>
          <p:nvPr/>
        </p:nvCxnSpPr>
        <p:spPr>
          <a:xfrm>
            <a:off x="1127448" y="4725144"/>
            <a:ext cx="10455222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B52C9CE0-E839-40A7-819B-3FE1AE3D2753}"/>
              </a:ext>
            </a:extLst>
          </p:cNvPr>
          <p:cNvSpPr/>
          <p:nvPr/>
        </p:nvSpPr>
        <p:spPr>
          <a:xfrm>
            <a:off x="7952647" y="4066039"/>
            <a:ext cx="3350469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ru-RU" sz="2800" b="1" i="1" spc="-1" dirty="0">
                <a:latin typeface="Times New Roman"/>
              </a:rPr>
              <a:t>1</a:t>
            </a:r>
            <a:r>
              <a:rPr lang="ru-RU" sz="2000" i="1" spc="-1" dirty="0">
                <a:latin typeface="Times New Roman"/>
              </a:rPr>
              <a:t> заём на сумму </a:t>
            </a:r>
            <a:r>
              <a:rPr lang="ru-RU" sz="2800" b="1" i="1" spc="-1" dirty="0">
                <a:latin typeface="Times New Roman"/>
              </a:rPr>
              <a:t>80,0 </a:t>
            </a:r>
            <a:r>
              <a:rPr lang="ru-RU" sz="2000" i="1" spc="-1" dirty="0">
                <a:latin typeface="Times New Roman"/>
              </a:rPr>
              <a:t>млн </a:t>
            </a:r>
            <a:r>
              <a:rPr lang="ru-RU" alt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₽</a:t>
            </a:r>
            <a:endParaRPr lang="ru-RU" sz="2000" i="1" spc="-1" dirty="0">
              <a:latin typeface="Times New Roman"/>
            </a:endParaRP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B52C9CE0-E839-40A7-819B-3FE1AE3D2753}"/>
              </a:ext>
            </a:extLst>
          </p:cNvPr>
          <p:cNvSpPr/>
          <p:nvPr/>
        </p:nvSpPr>
        <p:spPr>
          <a:xfrm>
            <a:off x="7912906" y="5332559"/>
            <a:ext cx="3693255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ru-RU" sz="2800" b="1" i="1" spc="-1" dirty="0">
                <a:latin typeface="Times New Roman"/>
              </a:rPr>
              <a:t>21</a:t>
            </a:r>
            <a:r>
              <a:rPr lang="ru-RU" sz="2000" i="1" spc="-1" dirty="0">
                <a:latin typeface="Times New Roman"/>
              </a:rPr>
              <a:t> грант на сумму </a:t>
            </a:r>
            <a:r>
              <a:rPr lang="ru-RU" sz="2800" b="1" i="1" spc="-1" dirty="0">
                <a:latin typeface="Times New Roman"/>
              </a:rPr>
              <a:t>45,1 </a:t>
            </a:r>
            <a:r>
              <a:rPr lang="ru-RU" sz="2000" i="1" spc="-1" dirty="0">
                <a:latin typeface="Times New Roman"/>
              </a:rPr>
              <a:t>млн </a:t>
            </a:r>
            <a:r>
              <a:rPr lang="ru-RU" alt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₽</a:t>
            </a:r>
            <a:endParaRPr lang="ru-RU" sz="2000" i="1" spc="-1" dirty="0">
              <a:latin typeface="Times New Roman"/>
            </a:endParaRPr>
          </a:p>
        </p:txBody>
      </p:sp>
      <p:pic>
        <p:nvPicPr>
          <p:cNvPr id="27" name="Рисунок 6">
            <a:extLst>
              <a:ext uri="{FF2B5EF4-FFF2-40B4-BE49-F238E27FC236}">
                <a16:creationId xmlns:a16="http://schemas.microsoft.com/office/drawing/2014/main" id="{72B25C78-F8AB-81DC-A64C-69FF2D2181A3}"/>
              </a:ext>
            </a:extLst>
          </p:cNvPr>
          <p:cNvPicPr/>
          <p:nvPr/>
        </p:nvPicPr>
        <p:blipFill>
          <a:blip r:embed="rId4"/>
          <a:srcRect l="21169" t="11325" r="19377" b="3567"/>
          <a:stretch/>
        </p:blipFill>
        <p:spPr>
          <a:xfrm>
            <a:off x="11544617" y="608806"/>
            <a:ext cx="502920" cy="525240"/>
          </a:xfrm>
          <a:prstGeom prst="rect">
            <a:avLst/>
          </a:prstGeom>
          <a:ln w="0">
            <a:noFill/>
          </a:ln>
        </p:spPr>
      </p:pic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B52C9CE0-E839-40A7-819B-3FE1AE3D2753}"/>
              </a:ext>
            </a:extLst>
          </p:cNvPr>
          <p:cNvSpPr/>
          <p:nvPr/>
        </p:nvSpPr>
        <p:spPr>
          <a:xfrm>
            <a:off x="7919985" y="2348880"/>
            <a:ext cx="39366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Arial" panose="020B0604020202020204" pitchFamily="34" charset="0"/>
              </a:rPr>
              <a:t>20</a:t>
            </a:r>
            <a:r>
              <a:rPr kumimoji="0" lang="ru-RU" sz="2000" b="0" i="1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Arial" panose="020B0604020202020204" pitchFamily="34" charset="0"/>
              </a:rPr>
              <a:t> займов на сумму </a:t>
            </a:r>
            <a:r>
              <a:rPr lang="ru-RU" sz="2800" b="1" i="1" spc="-1" dirty="0">
                <a:solidFill>
                  <a:prstClr val="black"/>
                </a:solidFill>
                <a:latin typeface="Times New Roman"/>
              </a:rPr>
              <a:t>364,1</a:t>
            </a:r>
            <a:r>
              <a:rPr kumimoji="0" lang="ru-RU" sz="2000" b="0" i="1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</a:rPr>
              <a:t> млн </a:t>
            </a:r>
            <a:r>
              <a:rPr kumimoji="0" lang="ru-RU" altLang="ru-RU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₽</a:t>
            </a:r>
            <a:endParaRPr kumimoji="0" lang="ru-RU" sz="2000" b="0" i="1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</a:endParaRPr>
          </a:p>
        </p:txBody>
      </p:sp>
      <p:sp>
        <p:nvSpPr>
          <p:cNvPr id="32" name="TextBox 13">
            <a:extLst>
              <a:ext uri="{FF2B5EF4-FFF2-40B4-BE49-F238E27FC236}">
                <a16:creationId xmlns:a16="http://schemas.microsoft.com/office/drawing/2014/main" id="{3FE2CA27-0FB0-4637-BA26-67746EDDF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2113" y="332656"/>
            <a:ext cx="9289355" cy="675617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algn="ctr" eaLnBrk="0" hangingPunct="0">
              <a:defRPr sz="2000" b="1" cap="all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defRPr>
            </a:lvl1pPr>
            <a:lvl2pPr algn="ctr" eaLnBrk="0" hangingPunct="0">
              <a:defRPr sz="4400">
                <a:latin typeface="Calibri" pitchFamily="34" charset="0"/>
              </a:defRPr>
            </a:lvl2pPr>
            <a:lvl3pPr algn="ctr" eaLnBrk="0" hangingPunct="0">
              <a:defRPr sz="4400">
                <a:latin typeface="Calibri" pitchFamily="34" charset="0"/>
              </a:defRPr>
            </a:lvl3pPr>
            <a:lvl4pPr algn="ctr" eaLnBrk="0" hangingPunct="0">
              <a:defRPr sz="4400">
                <a:latin typeface="Calibri" pitchFamily="34" charset="0"/>
              </a:defRPr>
            </a:lvl4pPr>
            <a:lvl5pPr algn="ctr" eaLnBrk="0" hangingPunct="0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BF9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Финансовая поддержка: 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BF9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ПРОГРАММЫ ЛЬГОТНЫХ ЗАЙМОВ</a:t>
            </a:r>
            <a:endParaRPr kumimoji="0" lang="ru-RU" altLang="ru-RU" sz="2000" b="1" i="0" u="none" strike="noStrike" kern="1200" cap="all" spc="0" normalizeH="0" baseline="0" noProof="0" dirty="0">
              <a:ln>
                <a:noFill/>
              </a:ln>
              <a:solidFill>
                <a:srgbClr val="BF9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33" name="Рисунок 5"/>
          <p:cNvPicPr>
            <a:picLocks noChangeAspect="1" noChangeArrowheads="1"/>
          </p:cNvPicPr>
          <p:nvPr/>
        </p:nvPicPr>
        <p:blipFill>
          <a:blip r:embed="rId5" cstate="print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/>
          <a:stretch>
            <a:fillRect/>
          </a:stretch>
        </p:blipFill>
        <p:spPr bwMode="auto">
          <a:xfrm>
            <a:off x="144463" y="120650"/>
            <a:ext cx="7842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Прямоугольник 6">
            <a:extLst>
              <a:ext uri="{FF2B5EF4-FFF2-40B4-BE49-F238E27FC236}">
                <a16:creationId xmlns:a16="http://schemas.microsoft.com/office/drawing/2014/main" id="{1FCFE0F8-CE6C-45F7-AE99-8B2D2E855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432" y="2852936"/>
            <a:ext cx="644316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  <a:defRPr/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Импортозамещение</a:t>
            </a: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0" eaLnBrk="1" hangingPunct="1">
              <a:spcBef>
                <a:spcPct val="0"/>
              </a:spcBef>
              <a:buNone/>
              <a:defRPr/>
            </a:pPr>
            <a:r>
              <a:rPr lang="ru-RU" alt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Сумма:</a:t>
            </a:r>
            <a:r>
              <a:rPr lang="ru-RU" alt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50 млн ₽ / </a:t>
            </a:r>
            <a:r>
              <a:rPr lang="ru-RU" alt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Срок:</a:t>
            </a:r>
            <a:r>
              <a:rPr lang="ru-RU" alt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5 лет / </a:t>
            </a:r>
            <a:r>
              <a:rPr lang="ru-RU" alt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Ставка: </a:t>
            </a:r>
            <a:r>
              <a:rPr lang="ru-RU" alt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1%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430E1C89-EB18-4721-8948-304F1A533707}"/>
              </a:ext>
            </a:extLst>
          </p:cNvPr>
          <p:cNvSpPr/>
          <p:nvPr/>
        </p:nvSpPr>
        <p:spPr>
          <a:xfrm>
            <a:off x="7919985" y="3185976"/>
            <a:ext cx="4416213" cy="467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</a:rPr>
              <a:t>7</a:t>
            </a:r>
            <a:r>
              <a:rPr kumimoji="0" lang="ru-RU" sz="2400" b="0" i="1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</a:rPr>
              <a:t> </a:t>
            </a:r>
            <a:r>
              <a:rPr kumimoji="0" lang="ru-RU" sz="2000" b="0" i="1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</a:rPr>
              <a:t>займов на сумму </a:t>
            </a:r>
            <a:r>
              <a:rPr kumimoji="0" lang="ru-RU" sz="2800" b="1" i="1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</a:rPr>
              <a:t>325</a:t>
            </a:r>
            <a:r>
              <a:rPr kumimoji="0" lang="ru-RU" sz="2400" b="0" i="1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</a:rPr>
              <a:t> </a:t>
            </a:r>
            <a:r>
              <a:rPr kumimoji="0" lang="ru-RU" altLang="ru-RU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млн ₽</a:t>
            </a:r>
            <a:endParaRPr kumimoji="0" lang="ru-RU" sz="2400" b="0" i="1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282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Прямоугольник 9">
            <a:extLst>
              <a:ext uri="{FF2B5EF4-FFF2-40B4-BE49-F238E27FC236}">
                <a16:creationId xmlns:a16="http://schemas.microsoft.com/office/drawing/2014/main" id="{BB0AB66D-7D6A-4485-BCC3-728B5F49A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9616" y="1124744"/>
            <a:ext cx="3899936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Программы льготного 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заемного финансирования</a:t>
            </a:r>
          </a:p>
        </p:txBody>
      </p:sp>
      <p:sp>
        <p:nvSpPr>
          <p:cNvPr id="35" name="TextBox 13">
            <a:extLst>
              <a:ext uri="{FF2B5EF4-FFF2-40B4-BE49-F238E27FC236}">
                <a16:creationId xmlns:a16="http://schemas.microsoft.com/office/drawing/2014/main" id="{3FE2CA27-0FB0-4637-BA26-67746EDDF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332656"/>
            <a:ext cx="10009188" cy="675617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algn="ctr" eaLnBrk="0" hangingPunct="0">
              <a:defRPr sz="2000" b="1" cap="all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defRPr>
            </a:lvl1pPr>
            <a:lvl2pPr algn="ctr" eaLnBrk="0" hangingPunct="0">
              <a:defRPr sz="4400">
                <a:latin typeface="Calibri" pitchFamily="34" charset="0"/>
              </a:defRPr>
            </a:lvl2pPr>
            <a:lvl3pPr algn="ctr" eaLnBrk="0" hangingPunct="0">
              <a:defRPr sz="4400">
                <a:latin typeface="Calibri" pitchFamily="34" charset="0"/>
              </a:defRPr>
            </a:lvl3pPr>
            <a:lvl4pPr algn="ctr" eaLnBrk="0" hangingPunct="0">
              <a:defRPr sz="4400">
                <a:latin typeface="Calibri" pitchFamily="34" charset="0"/>
              </a:defRPr>
            </a:lvl4pPr>
            <a:lvl5pPr algn="ctr" eaLnBrk="0" hangingPunct="0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BF9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Финансовая поддержка: 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BF9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ПРОГРАММЫ ЛЬГОТНЫХ ЗАЙМОВ (ПРОДОЛЖЕНИЕ)</a:t>
            </a:r>
            <a:endParaRPr kumimoji="0" lang="ru-RU" altLang="ru-RU" sz="2000" b="1" i="0" u="none" strike="noStrike" kern="1200" cap="all" spc="0" normalizeH="0" baseline="0" noProof="0" dirty="0">
              <a:ln>
                <a:noFill/>
              </a:ln>
              <a:solidFill>
                <a:srgbClr val="BF9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8" name="Номер слайда 1">
            <a:extLst>
              <a:ext uri="{FF2B5EF4-FFF2-40B4-BE49-F238E27FC236}">
                <a16:creationId xmlns:a16="http://schemas.microsoft.com/office/drawing/2014/main" id="{BB2F2C3F-10BE-48C9-AC4B-CF7B8E8211A2}"/>
              </a:ext>
            </a:extLst>
          </p:cNvPr>
          <p:cNvSpPr txBox="1">
            <a:spLocks noChangeArrowheads="1"/>
          </p:cNvSpPr>
          <p:nvPr/>
        </p:nvSpPr>
        <p:spPr>
          <a:xfrm>
            <a:off x="8736735" y="6356358"/>
            <a:ext cx="2845935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016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D28778-1660-4CD0-B07E-C558D3164795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alt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956152" y="3853850"/>
            <a:ext cx="10684464" cy="800219"/>
            <a:chOff x="875457" y="2235961"/>
            <a:chExt cx="10684464" cy="800219"/>
          </a:xfrm>
        </p:grpSpPr>
        <p:sp>
          <p:nvSpPr>
            <p:cNvPr id="33" name="Прямоугольник 28">
              <a:extLst>
                <a:ext uri="{FF2B5EF4-FFF2-40B4-BE49-F238E27FC236}">
                  <a16:creationId xmlns:a16="http://schemas.microsoft.com/office/drawing/2014/main" id="{80EF133A-8F22-4486-A958-853EC9A90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5457" y="2235961"/>
              <a:ext cx="8856612" cy="800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«Приоритет +»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Сумма:</a:t>
              </a:r>
              <a:r>
                <a:rPr kumimoji="0" lang="ru-RU" altLang="ru-RU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до 5 млн ₽ / </a:t>
              </a:r>
              <a:r>
                <a:rPr kumimoji="0" lang="ru-RU" altLang="ru-RU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Срок: </a:t>
              </a:r>
              <a:r>
                <a:rPr kumimoji="0" lang="ru-RU" altLang="ru-RU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до 36 мес. / </a:t>
              </a:r>
              <a:r>
                <a:rPr kumimoji="0" lang="ru-RU" altLang="ru-RU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Ставка:</a:t>
              </a:r>
              <a:r>
                <a:rPr kumimoji="0" lang="ru-RU" altLang="ru-RU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3% </a:t>
              </a:r>
            </a:p>
          </p:txBody>
        </p:sp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40949FB0-1823-483D-A07A-0DE6E10D6D76}"/>
                </a:ext>
              </a:extLst>
            </p:cNvPr>
            <p:cNvSpPr/>
            <p:nvPr/>
          </p:nvSpPr>
          <p:spPr>
            <a:xfrm>
              <a:off x="7597618" y="2481830"/>
              <a:ext cx="396230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800" b="1" i="1" spc="-1" dirty="0">
                  <a:solidFill>
                    <a:prstClr val="black"/>
                  </a:solidFill>
                  <a:latin typeface="Times New Roman"/>
                </a:rPr>
                <a:t>75</a:t>
              </a:r>
              <a:r>
                <a:rPr kumimoji="0" lang="ru-RU" sz="2000" b="0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  <a:cs typeface="Arial" panose="020B0604020202020204" pitchFamily="34" charset="0"/>
                </a:rPr>
                <a:t> займов на сумму </a:t>
              </a:r>
              <a:r>
                <a:rPr kumimoji="0" lang="ru-RU" sz="2800" b="1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  <a:cs typeface="Arial" panose="020B0604020202020204" pitchFamily="34" charset="0"/>
                </a:rPr>
                <a:t>217,0 </a:t>
              </a:r>
              <a:r>
                <a:rPr kumimoji="0" lang="ru-RU" sz="2000" b="0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</a:rPr>
                <a:t>млн </a:t>
              </a:r>
              <a:r>
                <a:rPr kumimoji="0" lang="ru-RU" altLang="ru-RU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₽</a:t>
              </a:r>
              <a:endParaRPr kumimoji="0" lang="ru-RU" sz="2000" b="0" i="1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956152" y="4725144"/>
            <a:ext cx="10775967" cy="800219"/>
            <a:chOff x="956152" y="3911526"/>
            <a:chExt cx="10775967" cy="800219"/>
          </a:xfrm>
        </p:grpSpPr>
        <p:sp>
          <p:nvSpPr>
            <p:cNvPr id="37" name="Прямоугольник 6">
              <a:extLst>
                <a:ext uri="{FF2B5EF4-FFF2-40B4-BE49-F238E27FC236}">
                  <a16:creationId xmlns:a16="http://schemas.microsoft.com/office/drawing/2014/main" id="{7F7E9A03-A33B-4872-B30C-0B16C9FA0B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6152" y="3911526"/>
              <a:ext cx="8506618" cy="800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«Стандарт</a:t>
              </a: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»</a:t>
              </a:r>
              <a:endParaRPr kumimoji="0" lang="ru-RU" alt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Сумма:</a:t>
              </a:r>
              <a:r>
                <a:rPr kumimoji="0" lang="ru-RU" altLang="ru-RU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до 5 млн ₽ / </a:t>
              </a:r>
              <a:r>
                <a:rPr kumimoji="0" lang="ru-RU" altLang="ru-RU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Срок:</a:t>
              </a:r>
              <a:r>
                <a:rPr kumimoji="0" lang="ru-RU" altLang="ru-RU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до 36 мес. / </a:t>
              </a:r>
              <a:r>
                <a:rPr kumimoji="0" lang="ru-RU" altLang="ru-RU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Ставка: </a:t>
              </a:r>
              <a:r>
                <a:rPr kumimoji="0" lang="ru-RU" altLang="ru-RU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7,5 %</a:t>
              </a:r>
            </a:p>
          </p:txBody>
        </p:sp>
        <p:sp>
          <p:nvSpPr>
            <p:cNvPr id="23" name="Прямоугольник 22">
              <a:extLst>
                <a:ext uri="{FF2B5EF4-FFF2-40B4-BE49-F238E27FC236}">
                  <a16:creationId xmlns:a16="http://schemas.microsoft.com/office/drawing/2014/main" id="{E7179B11-448E-45F9-9B56-42B3C70DE1C9}"/>
                </a:ext>
              </a:extLst>
            </p:cNvPr>
            <p:cNvSpPr/>
            <p:nvPr/>
          </p:nvSpPr>
          <p:spPr>
            <a:xfrm>
              <a:off x="7680176" y="4154792"/>
              <a:ext cx="405194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  <a:cs typeface="Arial" panose="020B0604020202020204" pitchFamily="34" charset="0"/>
                </a:rPr>
                <a:t>70  </a:t>
              </a:r>
              <a:r>
                <a:rPr kumimoji="0" lang="ru-RU" sz="2000" b="0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  <a:cs typeface="Arial" panose="020B0604020202020204" pitchFamily="34" charset="0"/>
                </a:rPr>
                <a:t>займов на сумму </a:t>
              </a:r>
              <a:r>
                <a:rPr kumimoji="0" lang="ru-RU" sz="2800" b="1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  <a:cs typeface="Arial" panose="020B0604020202020204" pitchFamily="34" charset="0"/>
                </a:rPr>
                <a:t>197,3</a:t>
              </a:r>
              <a:r>
                <a:rPr kumimoji="0" lang="ru-RU" sz="2000" b="0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</a:rPr>
                <a:t> млн </a:t>
              </a:r>
              <a:r>
                <a:rPr kumimoji="0" lang="ru-RU" altLang="ru-RU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₽</a:t>
              </a:r>
              <a:endParaRPr kumimoji="0" lang="ru-RU" sz="2000" b="0" i="1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983432" y="2966755"/>
            <a:ext cx="10878224" cy="822285"/>
            <a:chOff x="1021388" y="2989523"/>
            <a:chExt cx="10878224" cy="822285"/>
          </a:xfrm>
        </p:grpSpPr>
        <p:sp>
          <p:nvSpPr>
            <p:cNvPr id="24" name="Прямоугольник 28">
              <a:extLst>
                <a:ext uri="{FF2B5EF4-FFF2-40B4-BE49-F238E27FC236}">
                  <a16:creationId xmlns:a16="http://schemas.microsoft.com/office/drawing/2014/main" id="{55648918-4EF3-4B72-AE44-5D234F36EF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1388" y="2989523"/>
              <a:ext cx="8856612" cy="800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«Приоритет»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Сумма:</a:t>
              </a:r>
              <a:r>
                <a:rPr kumimoji="0" lang="ru-RU" altLang="ru-RU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до 5 млн ₽ / </a:t>
              </a:r>
              <a:r>
                <a:rPr kumimoji="0" lang="ru-RU" altLang="ru-RU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Срок:</a:t>
              </a:r>
              <a:r>
                <a:rPr kumimoji="0" lang="ru-RU" altLang="ru-RU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до 36 мес. / </a:t>
              </a:r>
              <a:r>
                <a:rPr kumimoji="0" lang="ru-RU" altLang="ru-RU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Ставка:</a:t>
              </a:r>
              <a:r>
                <a:rPr kumimoji="0" lang="ru-RU" altLang="ru-RU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4,5% </a:t>
              </a:r>
            </a:p>
          </p:txBody>
        </p:sp>
        <p:sp>
          <p:nvSpPr>
            <p:cNvPr id="25" name="Прямоугольник 24">
              <a:extLst>
                <a:ext uri="{FF2B5EF4-FFF2-40B4-BE49-F238E27FC236}">
                  <a16:creationId xmlns:a16="http://schemas.microsoft.com/office/drawing/2014/main" id="{F4818A8D-354E-49AF-8BD5-6EF97F48D52D}"/>
                </a:ext>
              </a:extLst>
            </p:cNvPr>
            <p:cNvSpPr/>
            <p:nvPr/>
          </p:nvSpPr>
          <p:spPr>
            <a:xfrm>
              <a:off x="7719044" y="3288588"/>
              <a:ext cx="418056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  <a:cs typeface="Arial" panose="020B0604020202020204" pitchFamily="34" charset="0"/>
                </a:rPr>
                <a:t>125</a:t>
              </a:r>
              <a:r>
                <a:rPr kumimoji="0" lang="ru-RU" sz="2000" b="0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  <a:cs typeface="Arial" panose="020B0604020202020204" pitchFamily="34" charset="0"/>
                </a:rPr>
                <a:t> займов на сумму </a:t>
              </a:r>
              <a:r>
                <a:rPr lang="ru-RU" sz="2800" b="1" i="1" spc="-1" dirty="0">
                  <a:solidFill>
                    <a:prstClr val="black"/>
                  </a:solidFill>
                  <a:latin typeface="Times New Roman"/>
                </a:rPr>
                <a:t>327,0</a:t>
              </a:r>
              <a:r>
                <a:rPr kumimoji="0" lang="ru-RU" sz="2000" b="0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</a:rPr>
                <a:t> </a:t>
              </a:r>
              <a:r>
                <a:rPr kumimoji="0" lang="ru-RU" altLang="ru-RU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млн ₽</a:t>
              </a:r>
              <a:r>
                <a:rPr kumimoji="0" lang="ru-RU" sz="2000" b="0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</a:rPr>
                <a:t> </a:t>
              </a:r>
            </a:p>
          </p:txBody>
        </p:sp>
      </p:grpSp>
      <p:pic>
        <p:nvPicPr>
          <p:cNvPr id="41" name="Рисунок 6">
            <a:extLst>
              <a:ext uri="{FF2B5EF4-FFF2-40B4-BE49-F238E27FC236}">
                <a16:creationId xmlns:a16="http://schemas.microsoft.com/office/drawing/2014/main" id="{4F1CFE1D-C126-CAF3-E6E9-A4ED0D9B46A1}"/>
              </a:ext>
            </a:extLst>
          </p:cNvPr>
          <p:cNvPicPr/>
          <p:nvPr/>
        </p:nvPicPr>
        <p:blipFill>
          <a:blip r:embed="rId3"/>
          <a:srcRect l="21169" t="11325" r="19377" b="3567"/>
          <a:stretch/>
        </p:blipFill>
        <p:spPr>
          <a:xfrm>
            <a:off x="11544617" y="608806"/>
            <a:ext cx="502920" cy="525240"/>
          </a:xfrm>
          <a:prstGeom prst="rect">
            <a:avLst/>
          </a:prstGeom>
          <a:ln w="0">
            <a:noFill/>
          </a:ln>
        </p:spPr>
      </p:pic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3A038069-6D82-49C4-9A34-BF7177EE0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1002" y="1628800"/>
            <a:ext cx="4087751" cy="641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Выдано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ru-RU" alt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(2022 год и за 5 месяцев 2023 года)</a:t>
            </a:r>
          </a:p>
        </p:txBody>
      </p: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DD9FE9C1-85A6-48B7-9F49-F2B93AFD3E01}"/>
              </a:ext>
            </a:extLst>
          </p:cNvPr>
          <p:cNvCxnSpPr>
            <a:cxnSpLocks/>
          </p:cNvCxnSpPr>
          <p:nvPr/>
        </p:nvCxnSpPr>
        <p:spPr>
          <a:xfrm>
            <a:off x="7520769" y="2043825"/>
            <a:ext cx="15391" cy="449509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Группа 44"/>
          <p:cNvGrpSpPr/>
          <p:nvPr/>
        </p:nvGrpSpPr>
        <p:grpSpPr>
          <a:xfrm>
            <a:off x="1034002" y="5581109"/>
            <a:ext cx="10357446" cy="800219"/>
            <a:chOff x="444673" y="2400332"/>
            <a:chExt cx="10357446" cy="800219"/>
          </a:xfrm>
        </p:grpSpPr>
        <p:sp>
          <p:nvSpPr>
            <p:cNvPr id="46" name="Прямоугольник 7">
              <a:extLst>
                <a:ext uri="{FF2B5EF4-FFF2-40B4-BE49-F238E27FC236}">
                  <a16:creationId xmlns:a16="http://schemas.microsoft.com/office/drawing/2014/main" id="{5126A4C0-91E8-4E28-9437-A8580D3944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673" y="2400332"/>
              <a:ext cx="8280548" cy="800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«Старт»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Сумма:</a:t>
              </a:r>
              <a:r>
                <a:rPr kumimoji="0" lang="ru-RU" altLang="ru-RU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до 2 млн ₽ / </a:t>
              </a:r>
              <a:r>
                <a:rPr kumimoji="0" lang="ru-RU" altLang="ru-RU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Срок: </a:t>
              </a:r>
              <a:r>
                <a:rPr kumimoji="0" lang="ru-RU" altLang="ru-RU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до 36 мес. / </a:t>
              </a:r>
              <a:r>
                <a:rPr kumimoji="0" lang="ru-RU" altLang="ru-RU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Ставка: </a:t>
              </a:r>
              <a:r>
                <a:rPr kumimoji="0" lang="ru-RU" altLang="ru-RU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2%</a:t>
              </a:r>
            </a:p>
          </p:txBody>
        </p:sp>
        <p:sp>
          <p:nvSpPr>
            <p:cNvPr id="47" name="Прямоугольник 46">
              <a:extLst>
                <a:ext uri="{FF2B5EF4-FFF2-40B4-BE49-F238E27FC236}">
                  <a16:creationId xmlns:a16="http://schemas.microsoft.com/office/drawing/2014/main" id="{9C3481A4-A5FC-482D-9BA1-917C2CAE39FC}"/>
                </a:ext>
              </a:extLst>
            </p:cNvPr>
            <p:cNvSpPr/>
            <p:nvPr/>
          </p:nvSpPr>
          <p:spPr>
            <a:xfrm>
              <a:off x="7090847" y="2666298"/>
              <a:ext cx="371127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  <a:cs typeface="Arial" panose="020B0604020202020204" pitchFamily="34" charset="0"/>
                </a:rPr>
                <a:t>34</a:t>
              </a:r>
              <a:r>
                <a:rPr kumimoji="0" lang="ru-RU" sz="2000" b="0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  <a:cs typeface="Arial" panose="020B0604020202020204" pitchFamily="34" charset="0"/>
                </a:rPr>
                <a:t> займа на сумму </a:t>
              </a:r>
              <a:r>
                <a:rPr kumimoji="0" lang="ru-RU" sz="2800" b="1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  <a:cs typeface="Arial" panose="020B0604020202020204" pitchFamily="34" charset="0"/>
                </a:rPr>
                <a:t>36,7</a:t>
              </a:r>
              <a:r>
                <a:rPr kumimoji="0" lang="ru-RU" sz="2000" b="0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</a:rPr>
                <a:t> </a:t>
              </a:r>
              <a:r>
                <a:rPr kumimoji="0" lang="ru-RU" altLang="ru-RU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млн ₽</a:t>
              </a:r>
              <a:r>
                <a:rPr kumimoji="0" lang="ru-RU" sz="2000" b="0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</a:rPr>
                <a:t> </a:t>
              </a:r>
            </a:p>
          </p:txBody>
        </p:sp>
      </p:grpSp>
      <p:pic>
        <p:nvPicPr>
          <p:cNvPr id="48" name="Рисунок 5"/>
          <p:cNvPicPr>
            <a:picLocks noChangeAspect="1" noChangeArrowheads="1"/>
          </p:cNvPicPr>
          <p:nvPr/>
        </p:nvPicPr>
        <p:blipFill>
          <a:blip r:embed="rId4" cstate="print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/>
          <a:stretch>
            <a:fillRect/>
          </a:stretch>
        </p:blipFill>
        <p:spPr bwMode="auto">
          <a:xfrm>
            <a:off x="144463" y="120650"/>
            <a:ext cx="7842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983432" y="2132856"/>
            <a:ext cx="10908870" cy="800219"/>
            <a:chOff x="662780" y="1761601"/>
            <a:chExt cx="10908870" cy="800219"/>
          </a:xfrm>
        </p:grpSpPr>
        <p:sp>
          <p:nvSpPr>
            <p:cNvPr id="26" name="Прямоугольник 6">
              <a:extLst>
                <a:ext uri="{FF2B5EF4-FFF2-40B4-BE49-F238E27FC236}">
                  <a16:creationId xmlns:a16="http://schemas.microsoft.com/office/drawing/2014/main" id="{3083F04C-75FC-4914-A1E8-AAEDD2BBE9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780" y="1761601"/>
              <a:ext cx="6225307" cy="800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«Стабильный бизнес»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2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Сумма:</a:t>
              </a:r>
              <a:r>
                <a:rPr kumimoji="0" lang="ru-RU" altLang="ru-RU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до 2,5 млн ₽ / </a:t>
              </a:r>
              <a:r>
                <a:rPr kumimoji="0" lang="ru-RU" altLang="ru-RU" sz="22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Срок: </a:t>
              </a:r>
              <a:r>
                <a:rPr kumimoji="0" lang="ru-RU" altLang="ru-RU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до 2 лет / </a:t>
              </a:r>
              <a:r>
                <a:rPr kumimoji="0" lang="ru-RU" altLang="ru-RU" sz="22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Ставка:</a:t>
              </a:r>
              <a:r>
                <a:rPr kumimoji="0" lang="ru-RU" altLang="ru-RU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5%</a:t>
              </a:r>
            </a:p>
          </p:txBody>
        </p:sp>
        <p:sp>
          <p:nvSpPr>
            <p:cNvPr id="27" name="Прямоугольник 26">
              <a:extLst>
                <a:ext uri="{FF2B5EF4-FFF2-40B4-BE49-F238E27FC236}">
                  <a16:creationId xmlns:a16="http://schemas.microsoft.com/office/drawing/2014/main" id="{29886885-BC19-4C15-8728-AEAE3CCD8CD1}"/>
                </a:ext>
              </a:extLst>
            </p:cNvPr>
            <p:cNvSpPr/>
            <p:nvPr/>
          </p:nvSpPr>
          <p:spPr>
            <a:xfrm>
              <a:off x="7364793" y="1977625"/>
              <a:ext cx="420685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</a:rPr>
                <a:t>208</a:t>
              </a:r>
              <a:r>
                <a:rPr kumimoji="0" lang="ru-RU" sz="2400" b="1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</a:rPr>
                <a:t> </a:t>
              </a:r>
              <a:r>
                <a:rPr kumimoji="0" lang="ru-RU" sz="2000" b="0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</a:rPr>
                <a:t>займов на сумму </a:t>
              </a:r>
              <a:r>
                <a:rPr kumimoji="0" lang="ru-RU" sz="2800" b="1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</a:rPr>
                <a:t>411,7</a:t>
              </a:r>
              <a:r>
                <a:rPr kumimoji="0" lang="ru-RU" sz="2400" b="1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</a:rPr>
                <a:t> </a:t>
              </a:r>
              <a:r>
                <a:rPr kumimoji="0" lang="ru-RU" altLang="ru-RU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млн ₽</a:t>
              </a:r>
              <a:r>
                <a:rPr kumimoji="0" lang="ru-RU" sz="2000" b="0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</a:rPr>
                <a:t> </a:t>
              </a:r>
            </a:p>
          </p:txBody>
        </p:sp>
      </p:grp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539BCC7C-44D9-42D6-A336-AD67CEEE5A7C}"/>
              </a:ext>
            </a:extLst>
          </p:cNvPr>
          <p:cNvGrpSpPr/>
          <p:nvPr/>
        </p:nvGrpSpPr>
        <p:grpSpPr>
          <a:xfrm>
            <a:off x="8000065" y="980728"/>
            <a:ext cx="2920471" cy="861774"/>
            <a:chOff x="9812902" y="1984523"/>
            <a:chExt cx="1970361" cy="861774"/>
          </a:xfrm>
        </p:grpSpPr>
        <p:pic>
          <p:nvPicPr>
            <p:cNvPr id="32" name="Picture 2" descr="https://yt3.ggpht.com/ytc/AKedOLQCnMDuC3IMchCAatAO449k-aGysb9x1gFfuiTi=s900-c-k-c0x00ffffff-no-rj">
              <a:extLst>
                <a:ext uri="{FF2B5EF4-FFF2-40B4-BE49-F238E27FC236}">
                  <a16:creationId xmlns:a16="http://schemas.microsoft.com/office/drawing/2014/main" id="{42600DA4-4701-4321-8371-281365FDA4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2902" y="2151961"/>
              <a:ext cx="488158" cy="5268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Прямоугольник 33">
              <a:extLst>
                <a:ext uri="{FF2B5EF4-FFF2-40B4-BE49-F238E27FC236}">
                  <a16:creationId xmlns:a16="http://schemas.microsoft.com/office/drawing/2014/main" id="{45565589-F9E7-434C-8BB1-A260F913B997}"/>
                </a:ext>
              </a:extLst>
            </p:cNvPr>
            <p:cNvSpPr/>
            <p:nvPr/>
          </p:nvSpPr>
          <p:spPr>
            <a:xfrm>
              <a:off x="10343401" y="1984523"/>
              <a:ext cx="1439862" cy="8617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400" dirty="0">
                  <a:solidFill>
                    <a:schemeClr val="tx1"/>
                  </a:solidFill>
                  <a:latin typeface="Lato"/>
                  <a:ea typeface="Lato"/>
                  <a:cs typeface="Lato"/>
                </a:rPr>
                <a:t>ФОНД СОДЕЙСТВИЯ КРЕДИТОВАНИЮ МСП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6186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13">
            <a:extLst>
              <a:ext uri="{FF2B5EF4-FFF2-40B4-BE49-F238E27FC236}">
                <a16:creationId xmlns:a16="http://schemas.microsoft.com/office/drawing/2014/main" id="{3FE2CA27-0FB0-4637-BA26-67746EDDF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324175"/>
            <a:ext cx="10009188" cy="675617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algn="ctr" eaLnBrk="0" hangingPunct="0">
              <a:defRPr sz="2000" b="1" cap="all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defRPr>
            </a:lvl1pPr>
            <a:lvl2pPr algn="ctr" eaLnBrk="0" hangingPunct="0">
              <a:defRPr sz="4400">
                <a:latin typeface="Calibri" pitchFamily="34" charset="0"/>
              </a:defRPr>
            </a:lvl2pPr>
            <a:lvl3pPr algn="ctr" eaLnBrk="0" hangingPunct="0">
              <a:defRPr sz="4400">
                <a:latin typeface="Calibri" pitchFamily="34" charset="0"/>
              </a:defRPr>
            </a:lvl3pPr>
            <a:lvl4pPr algn="ctr" eaLnBrk="0" hangingPunct="0">
              <a:defRPr sz="4400">
                <a:latin typeface="Calibri" pitchFamily="34" charset="0"/>
              </a:defRPr>
            </a:lvl4pPr>
            <a:lvl5pPr algn="ctr" eaLnBrk="0" hangingPunct="0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BF9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Финансовая поддержка: 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BF9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ПРОГРАММЫ ЛЬГОТНЫХ ЗАЙМОВ (ПРОДОЛЖЕНИЕ)</a:t>
            </a:r>
            <a:endParaRPr kumimoji="0" lang="ru-RU" altLang="ru-RU" sz="2000" b="1" i="0" u="none" strike="noStrike" kern="1200" cap="all" spc="0" normalizeH="0" baseline="0" noProof="0" dirty="0">
              <a:ln>
                <a:noFill/>
              </a:ln>
              <a:solidFill>
                <a:srgbClr val="BF9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" name="Номер слайда 1">
            <a:extLst>
              <a:ext uri="{FF2B5EF4-FFF2-40B4-BE49-F238E27FC236}">
                <a16:creationId xmlns:a16="http://schemas.microsoft.com/office/drawing/2014/main" id="{10486405-2F56-4142-93FC-CC752226F232}"/>
              </a:ext>
            </a:extLst>
          </p:cNvPr>
          <p:cNvSpPr txBox="1">
            <a:spLocks noChangeArrowheads="1"/>
          </p:cNvSpPr>
          <p:nvPr/>
        </p:nvSpPr>
        <p:spPr>
          <a:xfrm>
            <a:off x="8736735" y="6356358"/>
            <a:ext cx="2845935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016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D28778-1660-4CD0-B07E-C558D3164795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alt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5" name="Рисунок 6">
            <a:extLst>
              <a:ext uri="{FF2B5EF4-FFF2-40B4-BE49-F238E27FC236}">
                <a16:creationId xmlns:a16="http://schemas.microsoft.com/office/drawing/2014/main" id="{4F1CFE1D-C126-CAF3-E6E9-A4ED0D9B46A1}"/>
              </a:ext>
            </a:extLst>
          </p:cNvPr>
          <p:cNvPicPr/>
          <p:nvPr/>
        </p:nvPicPr>
        <p:blipFill>
          <a:blip r:embed="rId3"/>
          <a:srcRect l="21169" t="11325" r="19377" b="3567"/>
          <a:stretch/>
        </p:blipFill>
        <p:spPr>
          <a:xfrm>
            <a:off x="11544617" y="608806"/>
            <a:ext cx="502920" cy="525240"/>
          </a:xfrm>
          <a:prstGeom prst="rect">
            <a:avLst/>
          </a:prstGeom>
          <a:ln w="0">
            <a:noFill/>
          </a:ln>
        </p:spPr>
      </p:pic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3A038069-6D82-49C4-9A34-BF7177EE0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6866" y="1556792"/>
            <a:ext cx="4087751" cy="641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Выдано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ru-RU" alt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(2022 год и за 5 месяцев 2023 года)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950744" y="2636912"/>
            <a:ext cx="10329832" cy="800219"/>
            <a:chOff x="1028080" y="3307049"/>
            <a:chExt cx="10329832" cy="800219"/>
          </a:xfrm>
        </p:grpSpPr>
        <p:sp>
          <p:nvSpPr>
            <p:cNvPr id="24" name="Прямоугольник 19">
              <a:extLst>
                <a:ext uri="{FF2B5EF4-FFF2-40B4-BE49-F238E27FC236}">
                  <a16:creationId xmlns:a16="http://schemas.microsoft.com/office/drawing/2014/main" id="{9E809EC8-E571-43EA-9F4C-0A63ED4CC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8080" y="3307049"/>
              <a:ext cx="8640588" cy="800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«Самозанятость»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Сумма:</a:t>
              </a:r>
              <a:r>
                <a:rPr kumimoji="0" lang="ru-RU" altLang="ru-RU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до 0,5 млн ₽ / </a:t>
              </a:r>
              <a:r>
                <a:rPr kumimoji="0" lang="ru-RU" altLang="ru-RU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Срок: </a:t>
              </a:r>
              <a:r>
                <a:rPr kumimoji="0" lang="ru-RU" altLang="ru-RU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до 24 мес. / </a:t>
              </a:r>
              <a:r>
                <a:rPr kumimoji="0" lang="ru-RU" altLang="ru-RU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Ставка: </a:t>
              </a:r>
              <a:r>
                <a:rPr kumimoji="0" lang="ru-RU" altLang="ru-RU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1% </a:t>
              </a:r>
            </a:p>
          </p:txBody>
        </p:sp>
        <p:sp>
          <p:nvSpPr>
            <p:cNvPr id="34" name="Прямоугольник 33">
              <a:extLst>
                <a:ext uri="{FF2B5EF4-FFF2-40B4-BE49-F238E27FC236}">
                  <a16:creationId xmlns:a16="http://schemas.microsoft.com/office/drawing/2014/main" id="{9C3481A4-A5FC-482D-9BA1-917C2CAE39FC}"/>
                </a:ext>
              </a:extLst>
            </p:cNvPr>
            <p:cNvSpPr/>
            <p:nvPr/>
          </p:nvSpPr>
          <p:spPr>
            <a:xfrm>
              <a:off x="7715568" y="3548835"/>
              <a:ext cx="364234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800" b="1" i="1" spc="-1" dirty="0">
                  <a:solidFill>
                    <a:prstClr val="black"/>
                  </a:solidFill>
                  <a:latin typeface="Times New Roman"/>
                </a:rPr>
                <a:t>19</a:t>
              </a:r>
              <a:r>
                <a:rPr kumimoji="0" lang="ru-RU" sz="2000" b="0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  <a:cs typeface="Arial" panose="020B0604020202020204" pitchFamily="34" charset="0"/>
                </a:rPr>
                <a:t> займов на сумму </a:t>
              </a:r>
              <a:r>
                <a:rPr lang="ru-RU" sz="2800" b="1" i="1" spc="-1" dirty="0">
                  <a:solidFill>
                    <a:prstClr val="black"/>
                  </a:solidFill>
                  <a:latin typeface="Times New Roman"/>
                </a:rPr>
                <a:t>4,3</a:t>
              </a:r>
              <a:r>
                <a:rPr kumimoji="0" lang="ru-RU" sz="2000" b="0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</a:rPr>
                <a:t> </a:t>
              </a:r>
              <a:r>
                <a:rPr kumimoji="0" lang="ru-RU" altLang="ru-RU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млн ₽</a:t>
              </a:r>
              <a:r>
                <a:rPr kumimoji="0" lang="ru-RU" sz="2000" b="0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</a:rPr>
                <a:t> </a:t>
              </a: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957492" y="4933037"/>
            <a:ext cx="9891036" cy="800219"/>
            <a:chOff x="892563" y="4043855"/>
            <a:chExt cx="9891036" cy="800219"/>
          </a:xfrm>
        </p:grpSpPr>
        <p:sp>
          <p:nvSpPr>
            <p:cNvPr id="20" name="Прямоугольник 7">
              <a:extLst>
                <a:ext uri="{FF2B5EF4-FFF2-40B4-BE49-F238E27FC236}">
                  <a16:creationId xmlns:a16="http://schemas.microsoft.com/office/drawing/2014/main" id="{A89143D7-D8BD-4A8C-86C3-B8474DB962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2563" y="4043855"/>
              <a:ext cx="6290636" cy="800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«Социальное предпринимательство»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Сумма:</a:t>
              </a:r>
              <a:r>
                <a:rPr kumimoji="0" lang="ru-RU" altLang="ru-RU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до 5 млн ₽ / </a:t>
              </a:r>
              <a:r>
                <a:rPr kumimoji="0" lang="ru-RU" altLang="ru-RU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Срок: </a:t>
              </a:r>
              <a:r>
                <a:rPr kumimoji="0" lang="ru-RU" altLang="ru-RU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до 36 мес. / </a:t>
              </a:r>
              <a:r>
                <a:rPr kumimoji="0" lang="ru-RU" altLang="ru-RU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Ставка:</a:t>
              </a:r>
              <a:r>
                <a:rPr kumimoji="0" lang="ru-RU" altLang="ru-RU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1%</a:t>
              </a:r>
            </a:p>
          </p:txBody>
        </p:sp>
        <p:sp>
          <p:nvSpPr>
            <p:cNvPr id="36" name="Прямоугольник 35">
              <a:extLst>
                <a:ext uri="{FF2B5EF4-FFF2-40B4-BE49-F238E27FC236}">
                  <a16:creationId xmlns:a16="http://schemas.microsoft.com/office/drawing/2014/main" id="{9C3481A4-A5FC-482D-9BA1-917C2CAE39FC}"/>
                </a:ext>
              </a:extLst>
            </p:cNvPr>
            <p:cNvSpPr/>
            <p:nvPr/>
          </p:nvSpPr>
          <p:spPr>
            <a:xfrm>
              <a:off x="7573681" y="4214979"/>
              <a:ext cx="320991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  <a:cs typeface="Arial" panose="020B0604020202020204" pitchFamily="34" charset="0"/>
                </a:rPr>
                <a:t>1</a:t>
              </a:r>
              <a:r>
                <a:rPr kumimoji="0" lang="ru-RU" sz="2000" b="0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  <a:cs typeface="Arial" panose="020B0604020202020204" pitchFamily="34" charset="0"/>
                </a:rPr>
                <a:t> заём на сумму </a:t>
              </a:r>
              <a:r>
                <a:rPr kumimoji="0" lang="ru-RU" sz="2800" b="1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  <a:cs typeface="Arial" panose="020B0604020202020204" pitchFamily="34" charset="0"/>
                </a:rPr>
                <a:t>1,0</a:t>
              </a:r>
              <a:r>
                <a:rPr kumimoji="0" lang="ru-RU" sz="2000" b="0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</a:rPr>
                <a:t> </a:t>
              </a:r>
              <a:r>
                <a:rPr kumimoji="0" lang="ru-RU" altLang="ru-RU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млн ₽</a:t>
              </a:r>
              <a:r>
                <a:rPr kumimoji="0" lang="ru-RU" sz="2000" b="0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</a:rPr>
                <a:t> </a:t>
              </a:r>
            </a:p>
          </p:txBody>
        </p:sp>
      </p:grp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DD9FE9C1-85A6-48B7-9F49-F2B93AFD3E01}"/>
              </a:ext>
            </a:extLst>
          </p:cNvPr>
          <p:cNvCxnSpPr>
            <a:cxnSpLocks/>
          </p:cNvCxnSpPr>
          <p:nvPr/>
        </p:nvCxnSpPr>
        <p:spPr>
          <a:xfrm>
            <a:off x="7464152" y="1747071"/>
            <a:ext cx="0" cy="497441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9">
            <a:extLst>
              <a:ext uri="{FF2B5EF4-FFF2-40B4-BE49-F238E27FC236}">
                <a16:creationId xmlns:a16="http://schemas.microsoft.com/office/drawing/2014/main" id="{BB0AB66D-7D6A-4485-BCC3-728B5F49A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576" y="1052736"/>
            <a:ext cx="3899936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Программы льготного 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заемного финансирования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906096" y="1916832"/>
            <a:ext cx="10551464" cy="800219"/>
            <a:chOff x="983432" y="2492665"/>
            <a:chExt cx="10551464" cy="800219"/>
          </a:xfrm>
        </p:grpSpPr>
        <p:sp>
          <p:nvSpPr>
            <p:cNvPr id="39" name="Прямоугольник 19">
              <a:extLst>
                <a:ext uri="{FF2B5EF4-FFF2-40B4-BE49-F238E27FC236}">
                  <a16:creationId xmlns:a16="http://schemas.microsoft.com/office/drawing/2014/main" id="{C52BDF30-6E69-4C5F-B813-7C9A60DEAD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3432" y="2492665"/>
              <a:ext cx="8640588" cy="800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«Моногород»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Сумма:</a:t>
              </a:r>
              <a:r>
                <a:rPr kumimoji="0" lang="ru-RU" altLang="ru-RU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до 5 млн ₽ / </a:t>
              </a:r>
              <a:r>
                <a:rPr kumimoji="0" lang="ru-RU" altLang="ru-RU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Срок:</a:t>
              </a:r>
              <a:r>
                <a:rPr kumimoji="0" lang="ru-RU" altLang="ru-RU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до 36 мес. / </a:t>
              </a:r>
              <a:r>
                <a:rPr kumimoji="0" lang="ru-RU" altLang="ru-RU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Ставка:</a:t>
              </a:r>
              <a:r>
                <a:rPr kumimoji="0" lang="ru-RU" altLang="ru-RU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2% </a:t>
              </a:r>
            </a:p>
          </p:txBody>
        </p:sp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id="{F761398A-A21B-4C3F-85E6-DBD1E7342A5F}"/>
                </a:ext>
              </a:extLst>
            </p:cNvPr>
            <p:cNvSpPr/>
            <p:nvPr/>
          </p:nvSpPr>
          <p:spPr>
            <a:xfrm>
              <a:off x="7713144" y="2749407"/>
              <a:ext cx="38217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  <a:cs typeface="Arial" panose="020B0604020202020204" pitchFamily="34" charset="0"/>
                </a:rPr>
                <a:t>28</a:t>
              </a:r>
              <a:r>
                <a:rPr kumimoji="0" lang="ru-RU" sz="2000" b="0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  <a:cs typeface="Arial" panose="020B0604020202020204" pitchFamily="34" charset="0"/>
                </a:rPr>
                <a:t> займов на сумму </a:t>
              </a:r>
              <a:r>
                <a:rPr kumimoji="0" lang="ru-RU" sz="2800" b="1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  <a:cs typeface="Arial" panose="020B0604020202020204" pitchFamily="34" charset="0"/>
                </a:rPr>
                <a:t>63,6</a:t>
              </a:r>
              <a:r>
                <a:rPr kumimoji="0" lang="ru-RU" sz="2000" b="0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</a:rPr>
                <a:t> </a:t>
              </a:r>
              <a:r>
                <a:rPr kumimoji="0" lang="ru-RU" altLang="ru-RU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млн ₽</a:t>
              </a:r>
              <a:r>
                <a:rPr kumimoji="0" lang="ru-RU" sz="2000" b="0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</a:rPr>
                <a:t> </a:t>
              </a: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978104" y="3356992"/>
            <a:ext cx="10272408" cy="800219"/>
            <a:chOff x="1394831" y="5390228"/>
            <a:chExt cx="10272408" cy="800219"/>
          </a:xfrm>
        </p:grpSpPr>
        <p:sp>
          <p:nvSpPr>
            <p:cNvPr id="42" name="Прямоугольник 27">
              <a:extLst>
                <a:ext uri="{FF2B5EF4-FFF2-40B4-BE49-F238E27FC236}">
                  <a16:creationId xmlns:a16="http://schemas.microsoft.com/office/drawing/2014/main" id="{C04B1C2E-880F-432E-A628-C9DFD2346D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4831" y="5390228"/>
              <a:ext cx="8640588" cy="800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«Доверие»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Сумма: </a:t>
              </a:r>
              <a:r>
                <a:rPr kumimoji="0" lang="ru-RU" altLang="ru-RU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до 0,5 млн ₽ / </a:t>
              </a:r>
              <a:r>
                <a:rPr kumimoji="0" lang="ru-RU" altLang="ru-RU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Срок: </a:t>
              </a:r>
              <a:r>
                <a:rPr kumimoji="0" lang="ru-RU" altLang="ru-RU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до 18 мес./ </a:t>
              </a:r>
              <a:r>
                <a:rPr kumimoji="0" lang="ru-RU" altLang="ru-RU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Ставка: </a:t>
              </a:r>
              <a:r>
                <a:rPr kumimoji="0" lang="ru-RU" altLang="ru-RU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9,5%</a:t>
              </a:r>
            </a:p>
          </p:txBody>
        </p:sp>
        <p:sp>
          <p:nvSpPr>
            <p:cNvPr id="43" name="Прямоугольник 42">
              <a:extLst>
                <a:ext uri="{FF2B5EF4-FFF2-40B4-BE49-F238E27FC236}">
                  <a16:creationId xmlns:a16="http://schemas.microsoft.com/office/drawing/2014/main" id="{F761398A-A21B-4C3F-85E6-DBD1E7342A5F}"/>
                </a:ext>
              </a:extLst>
            </p:cNvPr>
            <p:cNvSpPr/>
            <p:nvPr/>
          </p:nvSpPr>
          <p:spPr>
            <a:xfrm>
              <a:off x="8024895" y="5594639"/>
              <a:ext cx="364234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  <a:cs typeface="Arial" panose="020B0604020202020204" pitchFamily="34" charset="0"/>
                </a:rPr>
                <a:t>16</a:t>
              </a:r>
              <a:r>
                <a:rPr kumimoji="0" lang="ru-RU" sz="2000" b="0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  <a:cs typeface="Arial" panose="020B0604020202020204" pitchFamily="34" charset="0"/>
                </a:rPr>
                <a:t> займов на сумму </a:t>
              </a:r>
              <a:r>
                <a:rPr kumimoji="0" lang="ru-RU" sz="2800" b="1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  <a:cs typeface="Arial" panose="020B0604020202020204" pitchFamily="34" charset="0"/>
                </a:rPr>
                <a:t>6,9</a:t>
              </a:r>
              <a:r>
                <a:rPr kumimoji="0" lang="ru-RU" sz="2000" b="0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</a:rPr>
                <a:t> </a:t>
              </a:r>
              <a:r>
                <a:rPr kumimoji="0" lang="ru-RU" altLang="ru-RU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млн ₽</a:t>
              </a:r>
              <a:r>
                <a:rPr kumimoji="0" lang="ru-RU" sz="2000" b="0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</a:rPr>
                <a:t> </a:t>
              </a:r>
            </a:p>
          </p:txBody>
        </p:sp>
      </p:grpSp>
      <p:pic>
        <p:nvPicPr>
          <p:cNvPr id="44" name="Рисунок 5"/>
          <p:cNvPicPr>
            <a:picLocks noChangeAspect="1" noChangeArrowheads="1"/>
          </p:cNvPicPr>
          <p:nvPr/>
        </p:nvPicPr>
        <p:blipFill>
          <a:blip r:embed="rId4" cstate="print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/>
          <a:stretch>
            <a:fillRect/>
          </a:stretch>
        </p:blipFill>
        <p:spPr bwMode="auto">
          <a:xfrm>
            <a:off x="144463" y="120650"/>
            <a:ext cx="7842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539BCC7C-44D9-42D6-A336-AD67CEEE5A7C}"/>
              </a:ext>
            </a:extLst>
          </p:cNvPr>
          <p:cNvGrpSpPr/>
          <p:nvPr/>
        </p:nvGrpSpPr>
        <p:grpSpPr>
          <a:xfrm>
            <a:off x="7783333" y="908720"/>
            <a:ext cx="2920471" cy="861774"/>
            <a:chOff x="9812902" y="1984523"/>
            <a:chExt cx="1970361" cy="861774"/>
          </a:xfrm>
        </p:grpSpPr>
        <p:pic>
          <p:nvPicPr>
            <p:cNvPr id="27" name="Picture 2" descr="https://yt3.ggpht.com/ytc/AKedOLQCnMDuC3IMchCAatAO449k-aGysb9x1gFfuiTi=s900-c-k-c0x00ffffff-no-rj">
              <a:extLst>
                <a:ext uri="{FF2B5EF4-FFF2-40B4-BE49-F238E27FC236}">
                  <a16:creationId xmlns:a16="http://schemas.microsoft.com/office/drawing/2014/main" id="{42600DA4-4701-4321-8371-281365FDA4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2902" y="2151961"/>
              <a:ext cx="488158" cy="5268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Прямоугольник 30">
              <a:extLst>
                <a:ext uri="{FF2B5EF4-FFF2-40B4-BE49-F238E27FC236}">
                  <a16:creationId xmlns:a16="http://schemas.microsoft.com/office/drawing/2014/main" id="{45565589-F9E7-434C-8BB1-A260F913B997}"/>
                </a:ext>
              </a:extLst>
            </p:cNvPr>
            <p:cNvSpPr/>
            <p:nvPr/>
          </p:nvSpPr>
          <p:spPr>
            <a:xfrm>
              <a:off x="10343401" y="1984523"/>
              <a:ext cx="1439862" cy="8617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400" dirty="0">
                  <a:solidFill>
                    <a:schemeClr val="tx1"/>
                  </a:solidFill>
                  <a:latin typeface="Lato"/>
                  <a:ea typeface="Lato"/>
                  <a:cs typeface="Lato"/>
                </a:rPr>
                <a:t>ФОНД СОДЕЙСТВИЯ КРЕДИТОВАНИЮ МСП</a:t>
              </a: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954201" y="4140949"/>
            <a:ext cx="10326375" cy="800219"/>
            <a:chOff x="723764" y="2779608"/>
            <a:chExt cx="10326375" cy="800219"/>
          </a:xfrm>
        </p:grpSpPr>
        <p:sp>
          <p:nvSpPr>
            <p:cNvPr id="45" name="Прямоугольник 6">
              <a:extLst>
                <a:ext uri="{FF2B5EF4-FFF2-40B4-BE49-F238E27FC236}">
                  <a16:creationId xmlns:a16="http://schemas.microsoft.com/office/drawing/2014/main" id="{7360FABB-58C2-400C-B1A9-9EB2ED00F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764" y="2779608"/>
              <a:ext cx="6103337" cy="800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«Проекты туризма»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2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Сумма:</a:t>
              </a:r>
              <a:r>
                <a:rPr kumimoji="0" lang="ru-RU" altLang="ru-RU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до 5 млн ₽ / </a:t>
              </a:r>
              <a:r>
                <a:rPr kumimoji="0" lang="ru-RU" altLang="ru-RU" sz="22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Срок:</a:t>
              </a:r>
              <a:r>
                <a:rPr kumimoji="0" lang="ru-RU" altLang="ru-RU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до 7 лет / </a:t>
              </a:r>
              <a:r>
                <a:rPr kumimoji="0" lang="ru-RU" altLang="ru-RU" sz="22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Ставка:</a:t>
              </a:r>
              <a:r>
                <a:rPr kumimoji="0" lang="ru-RU" altLang="ru-RU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1%</a:t>
              </a:r>
            </a:p>
          </p:txBody>
        </p:sp>
        <p:sp>
          <p:nvSpPr>
            <p:cNvPr id="46" name="Прямоугольник 45">
              <a:extLst>
                <a:ext uri="{FF2B5EF4-FFF2-40B4-BE49-F238E27FC236}">
                  <a16:creationId xmlns:a16="http://schemas.microsoft.com/office/drawing/2014/main" id="{6F5F9A7B-651F-4F92-B7DE-4CD462D341A0}"/>
                </a:ext>
              </a:extLst>
            </p:cNvPr>
            <p:cNvSpPr/>
            <p:nvPr/>
          </p:nvSpPr>
          <p:spPr>
            <a:xfrm>
              <a:off x="7377210" y="3049795"/>
              <a:ext cx="367292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</a:rPr>
                <a:t>15</a:t>
              </a:r>
              <a:r>
                <a:rPr kumimoji="0" lang="ru-RU" sz="2800" b="0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</a:rPr>
                <a:t> </a:t>
              </a:r>
              <a:r>
                <a:rPr kumimoji="0" lang="ru-RU" sz="2000" b="0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</a:rPr>
                <a:t>займов на сумму </a:t>
              </a:r>
              <a:r>
                <a:rPr kumimoji="0" lang="ru-RU" sz="2800" b="1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</a:rPr>
                <a:t>55</a:t>
              </a:r>
              <a:r>
                <a:rPr kumimoji="0" lang="ru-RU" sz="2400" b="0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</a:rPr>
                <a:t> </a:t>
              </a:r>
              <a:r>
                <a:rPr kumimoji="0" lang="ru-RU" altLang="ru-RU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млн ₽</a:t>
              </a:r>
              <a:r>
                <a:rPr kumimoji="0" lang="ru-RU" sz="2400" b="0" i="1" u="none" strike="noStrike" kern="1200" cap="none" spc="-1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</a:rPr>
                <a:t> </a:t>
              </a:r>
            </a:p>
          </p:txBody>
        </p:sp>
      </p:grpSp>
      <p:sp>
        <p:nvSpPr>
          <p:cNvPr id="47" name="Прямоугольник 6">
            <a:extLst>
              <a:ext uri="{FF2B5EF4-FFF2-40B4-BE49-F238E27FC236}">
                <a16:creationId xmlns:a16="http://schemas.microsoft.com/office/drawing/2014/main" id="{7360FABB-58C2-400C-B1A9-9EB2ED00F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775" y="5733256"/>
            <a:ext cx="6103337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«Газификация» </a:t>
            </a:r>
            <a:r>
              <a:rPr kumimoji="0" lang="ru-RU" altLang="ru-RU" sz="180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(действует с 24.04.2023)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Сумма:</a:t>
            </a:r>
            <a:r>
              <a:rPr kumimoji="0" lang="ru-RU" altLang="ru-RU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до 5 млн ₽ / </a:t>
            </a:r>
            <a:r>
              <a:rPr kumimoji="0" lang="ru-RU" altLang="ru-RU" sz="2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Срок:</a:t>
            </a:r>
            <a:r>
              <a:rPr kumimoji="0" lang="ru-RU" altLang="ru-RU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до 3 лет / </a:t>
            </a:r>
            <a:r>
              <a:rPr kumimoji="0" lang="ru-RU" altLang="ru-RU" sz="2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Ставка:</a:t>
            </a:r>
            <a:r>
              <a:rPr kumimoji="0" lang="ru-RU" altLang="ru-RU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3%</a:t>
            </a:r>
          </a:p>
        </p:txBody>
      </p:sp>
      <p:sp>
        <p:nvSpPr>
          <p:cNvPr id="48" name="Прямоугольник 6">
            <a:extLst>
              <a:ext uri="{FF2B5EF4-FFF2-40B4-BE49-F238E27FC236}">
                <a16:creationId xmlns:a16="http://schemas.microsoft.com/office/drawing/2014/main" id="{7360FABB-58C2-400C-B1A9-9EB2ED00F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5791" y="5733256"/>
            <a:ext cx="4451745" cy="88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оплату подключения к сетям газоснабжения (при газификации объекта капстроительства); </a:t>
            </a:r>
          </a:p>
          <a:p>
            <a:pPr lvl="0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услуг по выполнению ПСД;</a:t>
            </a:r>
          </a:p>
          <a:p>
            <a:pPr lvl="0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строительно-монтажных услуг</a:t>
            </a:r>
            <a:endParaRPr kumimoji="0" lang="ru-RU" altLang="ru-RU" sz="160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142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Прямоугольник 9">
            <a:extLst>
              <a:ext uri="{FF2B5EF4-FFF2-40B4-BE49-F238E27FC236}">
                <a16:creationId xmlns:a16="http://schemas.microsoft.com/office/drawing/2014/main" id="{BB0AB66D-7D6A-4485-BCC3-728B5F49A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139" y="1304562"/>
            <a:ext cx="734481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поручительства – при получении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кредита в банке</a:t>
            </a:r>
          </a:p>
        </p:txBody>
      </p:sp>
      <p:sp>
        <p:nvSpPr>
          <p:cNvPr id="35" name="TextBox 13">
            <a:extLst>
              <a:ext uri="{FF2B5EF4-FFF2-40B4-BE49-F238E27FC236}">
                <a16:creationId xmlns:a16="http://schemas.microsoft.com/office/drawing/2014/main" id="{3FE2CA27-0FB0-4637-BA26-67746EDDF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332656"/>
            <a:ext cx="10009188" cy="675617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algn="ctr" eaLnBrk="0" hangingPunct="0">
              <a:defRPr sz="2000" b="1" cap="all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defRPr>
            </a:lvl1pPr>
            <a:lvl2pPr algn="ctr" eaLnBrk="0" hangingPunct="0">
              <a:defRPr sz="4400">
                <a:latin typeface="Calibri" pitchFamily="34" charset="0"/>
              </a:defRPr>
            </a:lvl2pPr>
            <a:lvl3pPr algn="ctr" eaLnBrk="0" hangingPunct="0">
              <a:defRPr sz="4400">
                <a:latin typeface="Calibri" pitchFamily="34" charset="0"/>
              </a:defRPr>
            </a:lvl3pPr>
            <a:lvl4pPr algn="ctr" eaLnBrk="0" hangingPunct="0">
              <a:defRPr sz="4400">
                <a:latin typeface="Calibri" pitchFamily="34" charset="0"/>
              </a:defRPr>
            </a:lvl4pPr>
            <a:lvl5pPr algn="ctr" eaLnBrk="0" hangingPunct="0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BF9000"/>
                </a:solidFill>
              </a:rPr>
              <a:t>Финансовая поддержка: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BF9000"/>
                </a:solidFill>
              </a:rPr>
              <a:t>ПРОГРАММЫ ПОРУЧИТЕЛЬСТВА</a:t>
            </a:r>
            <a:endParaRPr lang="ru-RU" altLang="ru-RU" dirty="0">
              <a:solidFill>
                <a:srgbClr val="BF9000"/>
              </a:solidFill>
            </a:endParaRPr>
          </a:p>
        </p:txBody>
      </p:sp>
      <p:sp>
        <p:nvSpPr>
          <p:cNvPr id="33" name="Прямоугольник 28">
            <a:extLst>
              <a:ext uri="{FF2B5EF4-FFF2-40B4-BE49-F238E27FC236}">
                <a16:creationId xmlns:a16="http://schemas.microsoft.com/office/drawing/2014/main" id="{80EF133A-8F22-4486-A958-853EC9A90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424" y="2163502"/>
            <a:ext cx="524792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«Самозанятость»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вознаграждения:</a:t>
            </a: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0,5 % годовых /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Гарантийный лимит: </a:t>
            </a: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0,5 млн ₽ 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6">
            <a:extLst>
              <a:ext uri="{FF2B5EF4-FFF2-40B4-BE49-F238E27FC236}">
                <a16:creationId xmlns:a16="http://schemas.microsoft.com/office/drawing/2014/main" id="{7F7E9A03-A33B-4872-B30C-0B16C9FA0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424" y="3104858"/>
            <a:ext cx="556992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«Партнер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вознаграждения:</a:t>
            </a: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0,5 % годовых/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Срок:</a:t>
            </a: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15 лет /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поручительства:</a:t>
            </a: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25 млн ₽ </a:t>
            </a:r>
          </a:p>
        </p:txBody>
      </p:sp>
      <p:sp>
        <p:nvSpPr>
          <p:cNvPr id="38" name="Номер слайда 1">
            <a:extLst>
              <a:ext uri="{FF2B5EF4-FFF2-40B4-BE49-F238E27FC236}">
                <a16:creationId xmlns:a16="http://schemas.microsoft.com/office/drawing/2014/main" id="{BB2F2C3F-10BE-48C9-AC4B-CF7B8E8211A2}"/>
              </a:ext>
            </a:extLst>
          </p:cNvPr>
          <p:cNvSpPr txBox="1">
            <a:spLocks noChangeArrowheads="1"/>
          </p:cNvSpPr>
          <p:nvPr/>
        </p:nvSpPr>
        <p:spPr>
          <a:xfrm>
            <a:off x="8736735" y="6356358"/>
            <a:ext cx="2845935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016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9pPr>
          </a:lstStyle>
          <a:p>
            <a:fld id="{E4D28778-1660-4CD0-B07E-C558D3164795}" type="slidenum">
              <a:rPr lang="ru-RU" altLang="ru-RU" sz="12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ru-RU" altLang="ru-RU" sz="1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8">
            <a:extLst>
              <a:ext uri="{FF2B5EF4-FFF2-40B4-BE49-F238E27FC236}">
                <a16:creationId xmlns:a16="http://schemas.microsoft.com/office/drawing/2014/main" id="{55648918-4EF3-4B72-AE44-5D234F36E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2471" y="2173638"/>
            <a:ext cx="573220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«Гарантия»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вознаграждения:</a:t>
            </a: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0,5 % годовых/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Срок:</a:t>
            </a: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63 мес. /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поручительства:</a:t>
            </a: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25 млн ₽ </a:t>
            </a:r>
          </a:p>
        </p:txBody>
      </p:sp>
      <p:sp>
        <p:nvSpPr>
          <p:cNvPr id="43" name="Прямоугольник 19">
            <a:extLst>
              <a:ext uri="{FF2B5EF4-FFF2-40B4-BE49-F238E27FC236}">
                <a16:creationId xmlns:a16="http://schemas.microsoft.com/office/drawing/2014/main" id="{4DF77886-837C-C9A6-6E3A-E834B0FA5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221" y="5162425"/>
            <a:ext cx="544542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«Лизинг»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исполнения обязательств лизингополучателя по договору финансовой аренды, заключаемому с лизингодателем</a:t>
            </a: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Рисунок 6">
            <a:extLst>
              <a:ext uri="{FF2B5EF4-FFF2-40B4-BE49-F238E27FC236}">
                <a16:creationId xmlns:a16="http://schemas.microsoft.com/office/drawing/2014/main" id="{C13EE5F3-E309-C43D-3834-FE8A090DDBF2}"/>
              </a:ext>
            </a:extLst>
          </p:cNvPr>
          <p:cNvPicPr/>
          <p:nvPr/>
        </p:nvPicPr>
        <p:blipFill>
          <a:blip r:embed="rId3"/>
          <a:srcRect l="21169" t="11325" r="19377" b="3567"/>
          <a:stretch/>
        </p:blipFill>
        <p:spPr>
          <a:xfrm>
            <a:off x="11544617" y="608806"/>
            <a:ext cx="502920" cy="525240"/>
          </a:xfrm>
          <a:prstGeom prst="rect">
            <a:avLst/>
          </a:prstGeom>
          <a:ln w="0">
            <a:noFill/>
          </a:ln>
        </p:spPr>
      </p:pic>
      <p:sp>
        <p:nvSpPr>
          <p:cNvPr id="21" name="Прямоугольник 6">
            <a:extLst>
              <a:ext uri="{FF2B5EF4-FFF2-40B4-BE49-F238E27FC236}">
                <a16:creationId xmlns:a16="http://schemas.microsoft.com/office/drawing/2014/main" id="{5ED431D2-00CF-7401-1AB2-2FE401A8F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0735" y="3160461"/>
            <a:ext cx="556992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«Стандарт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вознаграждения:</a:t>
            </a: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0,5 % годовых/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Срок:</a:t>
            </a: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5 лет /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поручительства:</a:t>
            </a: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25 млн ₽ </a:t>
            </a:r>
          </a:p>
        </p:txBody>
      </p:sp>
      <p:sp>
        <p:nvSpPr>
          <p:cNvPr id="22" name="Прямоугольник 6">
            <a:extLst>
              <a:ext uri="{FF2B5EF4-FFF2-40B4-BE49-F238E27FC236}">
                <a16:creationId xmlns:a16="http://schemas.microsoft.com/office/drawing/2014/main" id="{42FF5EAF-407A-ECAE-CDFB-E606A1B7E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221" y="4139394"/>
            <a:ext cx="556992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1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Рефинанс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Комиссия:</a:t>
            </a: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0,5 % годовых/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Срок:</a:t>
            </a: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15 лет /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поручительства:</a:t>
            </a: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25 млн ₽ </a:t>
            </a:r>
          </a:p>
        </p:txBody>
      </p:sp>
      <p:sp>
        <p:nvSpPr>
          <p:cNvPr id="23" name="Прямоугольник 6">
            <a:extLst>
              <a:ext uri="{FF2B5EF4-FFF2-40B4-BE49-F238E27FC236}">
                <a16:creationId xmlns:a16="http://schemas.microsoft.com/office/drawing/2014/main" id="{A13A208D-6DC5-41C0-62EA-C9C4043B5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8727" y="4194997"/>
            <a:ext cx="556992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«Инвестиционный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вознаграждения:</a:t>
            </a: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0,5 % годовых/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Срок:</a:t>
            </a: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15 лет /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поручительства:</a:t>
            </a: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25 млн ₽ </a:t>
            </a:r>
          </a:p>
        </p:txBody>
      </p:sp>
      <p:pic>
        <p:nvPicPr>
          <p:cNvPr id="18" name="Рисунок 5"/>
          <p:cNvPicPr>
            <a:picLocks noChangeAspect="1" noChangeArrowheads="1"/>
          </p:cNvPicPr>
          <p:nvPr/>
        </p:nvPicPr>
        <p:blipFill>
          <a:blip r:embed="rId4" cstate="print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/>
          <a:stretch>
            <a:fillRect/>
          </a:stretch>
        </p:blipFill>
        <p:spPr bwMode="auto">
          <a:xfrm>
            <a:off x="144463" y="120650"/>
            <a:ext cx="7842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539BCC7C-44D9-42D6-A336-AD67CEEE5A7C}"/>
              </a:ext>
            </a:extLst>
          </p:cNvPr>
          <p:cNvGrpSpPr/>
          <p:nvPr/>
        </p:nvGrpSpPr>
        <p:grpSpPr>
          <a:xfrm>
            <a:off x="8112224" y="1096963"/>
            <a:ext cx="2920471" cy="861774"/>
            <a:chOff x="9812902" y="1984523"/>
            <a:chExt cx="1970361" cy="861774"/>
          </a:xfrm>
        </p:grpSpPr>
        <p:pic>
          <p:nvPicPr>
            <p:cNvPr id="26" name="Picture 2" descr="https://yt3.ggpht.com/ytc/AKedOLQCnMDuC3IMchCAatAO449k-aGysb9x1gFfuiTi=s900-c-k-c0x00ffffff-no-rj">
              <a:extLst>
                <a:ext uri="{FF2B5EF4-FFF2-40B4-BE49-F238E27FC236}">
                  <a16:creationId xmlns:a16="http://schemas.microsoft.com/office/drawing/2014/main" id="{42600DA4-4701-4321-8371-281365FDA4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2902" y="2151961"/>
              <a:ext cx="488158" cy="5268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Прямоугольник 26">
              <a:extLst>
                <a:ext uri="{FF2B5EF4-FFF2-40B4-BE49-F238E27FC236}">
                  <a16:creationId xmlns:a16="http://schemas.microsoft.com/office/drawing/2014/main" id="{45565589-F9E7-434C-8BB1-A260F913B997}"/>
                </a:ext>
              </a:extLst>
            </p:cNvPr>
            <p:cNvSpPr/>
            <p:nvPr/>
          </p:nvSpPr>
          <p:spPr>
            <a:xfrm>
              <a:off x="10343401" y="1984523"/>
              <a:ext cx="1439862" cy="8617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400" dirty="0">
                  <a:solidFill>
                    <a:schemeClr val="tx1"/>
                  </a:solidFill>
                  <a:latin typeface="Lato"/>
                  <a:ea typeface="Lato"/>
                  <a:cs typeface="Lato"/>
                </a:rPr>
                <a:t>ФОНД СОДЕЙСТВИЯ КРЕДИТОВАНИЮ МСП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3613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Прямая соединительная линия 73">
            <a:extLst>
              <a:ext uri="{FF2B5EF4-FFF2-40B4-BE49-F238E27FC236}">
                <a16:creationId xmlns:a16="http://schemas.microsoft.com/office/drawing/2014/main" id="{352323F2-EA5B-4D97-BB03-E2E53FFFBA67}"/>
              </a:ext>
            </a:extLst>
          </p:cNvPr>
          <p:cNvCxnSpPr>
            <a:cxnSpLocks/>
          </p:cNvCxnSpPr>
          <p:nvPr/>
        </p:nvCxnSpPr>
        <p:spPr>
          <a:xfrm>
            <a:off x="1359178" y="5326684"/>
            <a:ext cx="5816942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13">
            <a:extLst>
              <a:ext uri="{FF2B5EF4-FFF2-40B4-BE49-F238E27FC236}">
                <a16:creationId xmlns:a16="http://schemas.microsoft.com/office/drawing/2014/main" id="{3FE2CA27-0FB0-4637-BA26-67746EDDF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9456" y="332656"/>
            <a:ext cx="10189456" cy="675617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algn="ctr" eaLnBrk="0" hangingPunct="0">
              <a:defRPr sz="2000" b="1" cap="all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defRPr>
            </a:lvl1pPr>
            <a:lvl2pPr algn="ctr" eaLnBrk="0" hangingPunct="0">
              <a:defRPr sz="4400">
                <a:latin typeface="Calibri" pitchFamily="34" charset="0"/>
              </a:defRPr>
            </a:lvl2pPr>
            <a:lvl3pPr algn="ctr" eaLnBrk="0" hangingPunct="0">
              <a:defRPr sz="4400">
                <a:latin typeface="Calibri" pitchFamily="34" charset="0"/>
              </a:defRPr>
            </a:lvl3pPr>
            <a:lvl4pPr algn="ctr" eaLnBrk="0" hangingPunct="0">
              <a:defRPr sz="4400">
                <a:latin typeface="Calibri" pitchFamily="34" charset="0"/>
              </a:defRPr>
            </a:lvl4pPr>
            <a:lvl5pPr algn="ctr" eaLnBrk="0" hangingPunct="0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BF9000"/>
                </a:solidFill>
              </a:rPr>
              <a:t>СИСТЕМАТИЗАЦИЯ ПОДХОДОВ ПО ПРЕДОСТАВЛЕНИЮ РЕГИОНАЛЬНЫХ МЕР ПОДДЕРЖКИ ДЛЯ ПРИОРИТЕТНЫХ ИНВЕСТИЦИОННЫХ ПРОЕКТОВ</a:t>
            </a:r>
            <a:endParaRPr lang="ru-RU" altLang="ru-RU" dirty="0">
              <a:solidFill>
                <a:srgbClr val="BF9000"/>
              </a:solidFill>
            </a:endParaRPr>
          </a:p>
        </p:txBody>
      </p:sp>
      <p:sp>
        <p:nvSpPr>
          <p:cNvPr id="28" name="Номер слайда 1">
            <a:extLst>
              <a:ext uri="{FF2B5EF4-FFF2-40B4-BE49-F238E27FC236}">
                <a16:creationId xmlns:a16="http://schemas.microsoft.com/office/drawing/2014/main" id="{E82EB851-7015-4207-9109-AFAB8E32D94F}"/>
              </a:ext>
            </a:extLst>
          </p:cNvPr>
          <p:cNvSpPr txBox="1">
            <a:spLocks noChangeArrowheads="1"/>
          </p:cNvSpPr>
          <p:nvPr/>
        </p:nvSpPr>
        <p:spPr>
          <a:xfrm>
            <a:off x="8736735" y="6356358"/>
            <a:ext cx="2845935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016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9pPr>
          </a:lstStyle>
          <a:p>
            <a:fld id="{E4D28778-1660-4CD0-B07E-C558D3164795}" type="slidenum">
              <a:rPr lang="ru-RU" altLang="ru-RU" sz="12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ru-RU" altLang="ru-RU" sz="1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271464" y="4509120"/>
            <a:ext cx="3456384" cy="708455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85000"/>
              </a:lnSpc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Льгота </a:t>
            </a:r>
          </a:p>
          <a:p>
            <a:pPr>
              <a:lnSpc>
                <a:spcPct val="85000"/>
              </a:lnSpc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налогу на имущество 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260684" y="1340768"/>
            <a:ext cx="3606072" cy="544809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85000"/>
              </a:lnSpc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Субсидия </a:t>
            </a:r>
          </a:p>
          <a:p>
            <a:pPr>
              <a:lnSpc>
                <a:spcPct val="85000"/>
              </a:lnSpc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налогу на имущество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1265516" y="3284984"/>
            <a:ext cx="2814260" cy="79807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85000"/>
              </a:lnSpc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Инвестиционный </a:t>
            </a:r>
          </a:p>
          <a:p>
            <a:pPr>
              <a:lnSpc>
                <a:spcPct val="85000"/>
              </a:lnSpc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вычет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1271464" y="5373216"/>
            <a:ext cx="5764880" cy="80543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85000"/>
              </a:lnSpc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Предоставление </a:t>
            </a:r>
          </a:p>
          <a:p>
            <a:pPr>
              <a:lnSpc>
                <a:spcPct val="85000"/>
              </a:lnSpc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земельных участков без торгов</a:t>
            </a:r>
          </a:p>
        </p:txBody>
      </p:sp>
      <p:sp>
        <p:nvSpPr>
          <p:cNvPr id="52" name="TextBox 11">
            <a:extLst>
              <a:ext uri="{FF2B5EF4-FFF2-40B4-BE49-F238E27FC236}">
                <a16:creationId xmlns:a16="http://schemas.microsoft.com/office/drawing/2014/main" id="{14DCF17E-9539-410D-9041-09D64AC87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6923" y="1263187"/>
            <a:ext cx="1163133" cy="52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600" b="1" dirty="0">
                <a:solidFill>
                  <a:srgbClr val="2B5B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100 %</a:t>
            </a:r>
          </a:p>
        </p:txBody>
      </p:sp>
      <p:sp>
        <p:nvSpPr>
          <p:cNvPr id="53" name="TextBox 11">
            <a:extLst>
              <a:ext uri="{FF2B5EF4-FFF2-40B4-BE49-F238E27FC236}">
                <a16:creationId xmlns:a16="http://schemas.microsoft.com/office/drawing/2014/main" id="{7B9681B7-9DAB-4C87-8E73-1A7BEDC60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6923" y="1716142"/>
            <a:ext cx="1028481" cy="344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5 лет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1260684" y="2348880"/>
            <a:ext cx="3191359" cy="63914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85000"/>
              </a:lnSpc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Субсидия </a:t>
            </a:r>
          </a:p>
          <a:p>
            <a:pPr>
              <a:lnSpc>
                <a:spcPct val="85000"/>
              </a:lnSpc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налогу на прибыль</a:t>
            </a:r>
          </a:p>
        </p:txBody>
      </p:sp>
      <p:sp>
        <p:nvSpPr>
          <p:cNvPr id="56" name="TextBox 11">
            <a:extLst>
              <a:ext uri="{FF2B5EF4-FFF2-40B4-BE49-F238E27FC236}">
                <a16:creationId xmlns:a16="http://schemas.microsoft.com/office/drawing/2014/main" id="{1A3571D6-188F-4A37-BB7A-736C7D20E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3159" y="2199291"/>
            <a:ext cx="2391033" cy="49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2B5B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4,5 % или 8 %*</a:t>
            </a:r>
          </a:p>
        </p:txBody>
      </p:sp>
      <p:sp>
        <p:nvSpPr>
          <p:cNvPr id="57" name="TextBox 11">
            <a:extLst>
              <a:ext uri="{FF2B5EF4-FFF2-40B4-BE49-F238E27FC236}">
                <a16:creationId xmlns:a16="http://schemas.microsoft.com/office/drawing/2014/main" id="{E6D2306B-5499-4061-A314-28FF02B55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3159" y="2557554"/>
            <a:ext cx="2309601" cy="566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налогооблагаемой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прибыли </a:t>
            </a:r>
          </a:p>
        </p:txBody>
      </p:sp>
      <p:sp>
        <p:nvSpPr>
          <p:cNvPr id="59" name="TextBox 11">
            <a:extLst>
              <a:ext uri="{FF2B5EF4-FFF2-40B4-BE49-F238E27FC236}">
                <a16:creationId xmlns:a16="http://schemas.microsoft.com/office/drawing/2014/main" id="{A415C1E0-8361-4C0B-AE50-4627FBF2A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9276" y="3201830"/>
            <a:ext cx="996421" cy="443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600" b="1" dirty="0">
                <a:solidFill>
                  <a:srgbClr val="2B5B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50 %</a:t>
            </a:r>
          </a:p>
        </p:txBody>
      </p:sp>
      <p:sp>
        <p:nvSpPr>
          <p:cNvPr id="60" name="TextBox 11">
            <a:extLst>
              <a:ext uri="{FF2B5EF4-FFF2-40B4-BE49-F238E27FC236}">
                <a16:creationId xmlns:a16="http://schemas.microsoft.com/office/drawing/2014/main" id="{26255834-42C6-4942-99FE-6206C1842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3361" y="3573016"/>
            <a:ext cx="2852879" cy="787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8" rIns="121917" bIns="60958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затрат на покупку / обновление основных средств</a:t>
            </a: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46E79F8E-2471-46F4-912F-AEE041CCA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125" y="6309320"/>
            <a:ext cx="10585498" cy="28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в случае реализации проекта на территории муниципального образования с численностью менее 10 </a:t>
            </a:r>
            <a:r>
              <a:rPr lang="ru-RU" alt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тыс.человек</a:t>
            </a:r>
            <a:endParaRPr lang="ru-RU" alt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11">
            <a:extLst>
              <a:ext uri="{FF2B5EF4-FFF2-40B4-BE49-F238E27FC236}">
                <a16:creationId xmlns:a16="http://schemas.microsoft.com/office/drawing/2014/main" id="{A415C1E0-8361-4C0B-AE50-4627FBF2A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3752" y="4564409"/>
            <a:ext cx="829708" cy="443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600" b="1" dirty="0">
                <a:solidFill>
                  <a:srgbClr val="2B5B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0 %</a:t>
            </a:r>
          </a:p>
        </p:txBody>
      </p:sp>
      <p:cxnSp>
        <p:nvCxnSpPr>
          <p:cNvPr id="71" name="Прямая соединительная линия 70">
            <a:extLst>
              <a:ext uri="{FF2B5EF4-FFF2-40B4-BE49-F238E27FC236}">
                <a16:creationId xmlns:a16="http://schemas.microsoft.com/office/drawing/2014/main" id="{352323F2-EA5B-4D97-BB03-E2E53FFFBA67}"/>
              </a:ext>
            </a:extLst>
          </p:cNvPr>
          <p:cNvCxnSpPr>
            <a:cxnSpLocks/>
          </p:cNvCxnSpPr>
          <p:nvPr/>
        </p:nvCxnSpPr>
        <p:spPr>
          <a:xfrm>
            <a:off x="1343471" y="2158332"/>
            <a:ext cx="691276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>
            <a:extLst>
              <a:ext uri="{FF2B5EF4-FFF2-40B4-BE49-F238E27FC236}">
                <a16:creationId xmlns:a16="http://schemas.microsoft.com/office/drawing/2014/main" id="{352323F2-EA5B-4D97-BB03-E2E53FFFBA67}"/>
              </a:ext>
            </a:extLst>
          </p:cNvPr>
          <p:cNvCxnSpPr>
            <a:cxnSpLocks/>
          </p:cNvCxnSpPr>
          <p:nvPr/>
        </p:nvCxnSpPr>
        <p:spPr>
          <a:xfrm>
            <a:off x="1260684" y="3091502"/>
            <a:ext cx="6778967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>
            <a:extLst>
              <a:ext uri="{FF2B5EF4-FFF2-40B4-BE49-F238E27FC236}">
                <a16:creationId xmlns:a16="http://schemas.microsoft.com/office/drawing/2014/main" id="{352323F2-EA5B-4D97-BB03-E2E53FFFBA67}"/>
              </a:ext>
            </a:extLst>
          </p:cNvPr>
          <p:cNvCxnSpPr>
            <a:cxnSpLocks/>
          </p:cNvCxnSpPr>
          <p:nvPr/>
        </p:nvCxnSpPr>
        <p:spPr>
          <a:xfrm>
            <a:off x="1233808" y="4413416"/>
            <a:ext cx="692298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11">
            <a:extLst>
              <a:ext uri="{FF2B5EF4-FFF2-40B4-BE49-F238E27FC236}">
                <a16:creationId xmlns:a16="http://schemas.microsoft.com/office/drawing/2014/main" id="{26255834-42C6-4942-99FE-6206C1842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3752" y="4863587"/>
            <a:ext cx="1908392" cy="344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8" rIns="121917" bIns="60958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5 лет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709109" y="1473078"/>
            <a:ext cx="33843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МЕХАНИЗМ ПРЕДОСТАВЛЕНИЯ ПОДДЕРЖКИ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УПРОЩЕНИЕ ПРОЦЕДУРЫ ПОЛУЧЕНИЯ ПОДДЕРЖКИ </a:t>
            </a:r>
          </a:p>
        </p:txBody>
      </p:sp>
      <p:sp>
        <p:nvSpPr>
          <p:cNvPr id="26" name="Правая фигурная скобка 25"/>
          <p:cNvSpPr/>
          <p:nvPr/>
        </p:nvSpPr>
        <p:spPr>
          <a:xfrm>
            <a:off x="8425827" y="1269675"/>
            <a:ext cx="283282" cy="4754463"/>
          </a:xfrm>
          <a:prstGeom prst="rightBrace">
            <a:avLst>
              <a:gd name="adj1" fmla="val 42113"/>
              <a:gd name="adj2" fmla="val 49770"/>
            </a:avLst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6" name="Рисунок 6">
            <a:extLst>
              <a:ext uri="{FF2B5EF4-FFF2-40B4-BE49-F238E27FC236}">
                <a16:creationId xmlns:a16="http://schemas.microsoft.com/office/drawing/2014/main" id="{C13EE5F3-E309-C43D-3834-FE8A090DDBF2}"/>
              </a:ext>
            </a:extLst>
          </p:cNvPr>
          <p:cNvPicPr/>
          <p:nvPr/>
        </p:nvPicPr>
        <p:blipFill>
          <a:blip r:embed="rId3"/>
          <a:srcRect l="21169" t="11325" r="19377" b="3567"/>
          <a:stretch/>
        </p:blipFill>
        <p:spPr>
          <a:xfrm>
            <a:off x="11544617" y="608806"/>
            <a:ext cx="502920" cy="525240"/>
          </a:xfrm>
          <a:prstGeom prst="rect">
            <a:avLst/>
          </a:prstGeom>
          <a:ln w="0">
            <a:noFill/>
          </a:ln>
        </p:spPr>
      </p:pic>
      <p:sp>
        <p:nvSpPr>
          <p:cNvPr id="78" name="TextBox 28">
            <a:extLst>
              <a:ext uri="{FF2B5EF4-FFF2-40B4-BE49-F238E27FC236}">
                <a16:creationId xmlns:a16="http://schemas.microsoft.com/office/drawing/2014/main" id="{7AE7BCDE-8877-4D6C-B233-0E2179E91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4215" y="5111577"/>
            <a:ext cx="962025" cy="430213"/>
          </a:xfrm>
          <a:prstGeom prst="rect">
            <a:avLst/>
          </a:prstGeom>
          <a:noFill/>
          <a:ln w="381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100" b="1" dirty="0">
                <a:solidFill>
                  <a:schemeClr val="tx2"/>
                </a:solidFill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РЕЗИДЕНТ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100" b="1" dirty="0">
                <a:solidFill>
                  <a:schemeClr val="tx2"/>
                </a:solidFill>
                <a:latin typeface="Times New Roman" panose="02020603050405020304" pitchFamily="18" charset="0"/>
                <a:ea typeface="DejaVu Sans" pitchFamily="34" charset="0"/>
                <a:cs typeface="Times New Roman" panose="02020603050405020304" pitchFamily="18" charset="0"/>
              </a:rPr>
              <a:t>ПАРКА</a:t>
            </a:r>
          </a:p>
        </p:txBody>
      </p:sp>
      <p:sp>
        <p:nvSpPr>
          <p:cNvPr id="39" name="TextBox 11">
            <a:extLst>
              <a:ext uri="{FF2B5EF4-FFF2-40B4-BE49-F238E27FC236}">
                <a16:creationId xmlns:a16="http://schemas.microsoft.com/office/drawing/2014/main" id="{A415C1E0-8361-4C0B-AE50-4627FBF2A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7377" y="5375099"/>
            <a:ext cx="1079777" cy="443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600" b="1" dirty="0">
                <a:solidFill>
                  <a:srgbClr val="2B5B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2,5 %</a:t>
            </a:r>
          </a:p>
        </p:txBody>
      </p:sp>
      <p:sp>
        <p:nvSpPr>
          <p:cNvPr id="40" name="TextBox 11">
            <a:extLst>
              <a:ext uri="{FF2B5EF4-FFF2-40B4-BE49-F238E27FC236}">
                <a16:creationId xmlns:a16="http://schemas.microsoft.com/office/drawing/2014/main" id="{26255834-42C6-4942-99FE-6206C1842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7377" y="5748590"/>
            <a:ext cx="2852879" cy="344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8" rIns="121917" bIns="60958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кадастровой стоимости</a:t>
            </a:r>
          </a:p>
        </p:txBody>
      </p:sp>
      <p:pic>
        <p:nvPicPr>
          <p:cNvPr id="41" name="Рисунок 5"/>
          <p:cNvPicPr>
            <a:picLocks noChangeAspect="1" noChangeArrowheads="1"/>
          </p:cNvPicPr>
          <p:nvPr/>
        </p:nvPicPr>
        <p:blipFill>
          <a:blip r:embed="rId4" cstate="print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/>
          <a:stretch>
            <a:fillRect/>
          </a:stretch>
        </p:blipFill>
        <p:spPr bwMode="auto">
          <a:xfrm>
            <a:off x="144463" y="120650"/>
            <a:ext cx="7842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3651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1093680" y="188640"/>
            <a:ext cx="9970872" cy="667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dirty="0">
                <a:solidFill>
                  <a:srgbClr val="BF9000"/>
                </a:solidFill>
                <a:latin typeface="Times New Roman" pitchFamily="18" charset="0"/>
                <a:cs typeface="Times New Roman" pitchFamily="18" charset="0"/>
              </a:rPr>
              <a:t> ПЕРЕЧЕНЬ ПРИОРИТЕТНЫХ ИНВЕСТИЦИОННЫХ ПРОЕКТОВ </a:t>
            </a:r>
          </a:p>
          <a:p>
            <a:pPr algn="ctr">
              <a:lnSpc>
                <a:spcPct val="100000"/>
              </a:lnSpc>
            </a:pPr>
            <a:r>
              <a:rPr lang="ru-RU" sz="2000" b="1" dirty="0">
                <a:solidFill>
                  <a:srgbClr val="BF9000"/>
                </a:solidFill>
                <a:latin typeface="Times New Roman" pitchFamily="18" charset="0"/>
                <a:cs typeface="Times New Roman" pitchFamily="18" charset="0"/>
              </a:rPr>
              <a:t>ТВЕРСКОЙ ОБЛАСТИ (ПО СОСТОЯНИЮ НА 1 ИЮНЯ 2023 ГОДА) 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258905146"/>
              </p:ext>
            </p:extLst>
          </p:nvPr>
        </p:nvGraphicFramePr>
        <p:xfrm>
          <a:off x="1038441" y="1124744"/>
          <a:ext cx="1009787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4439816" y="1096963"/>
            <a:ext cx="2253867" cy="5387628"/>
            <a:chOff x="4480818" y="1052736"/>
            <a:chExt cx="2253867" cy="5387628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4480818" y="1052736"/>
              <a:ext cx="2253867" cy="5387628"/>
              <a:chOff x="376361" y="1205855"/>
              <a:chExt cx="2253867" cy="5387628"/>
            </a:xfrm>
          </p:grpSpPr>
          <p:pic>
            <p:nvPicPr>
              <p:cNvPr id="8" name="Picture 4" descr="https://climatradeam.ru/image/catalog/1500x500.jp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6361" y="1205855"/>
                <a:ext cx="1327150" cy="441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Рисунок 2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7367" y="4230191"/>
                <a:ext cx="1397000" cy="539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2" descr="https://psaonline.ru/wp-content/uploads/2020/02/logo_gers_gorizontal-01_kopija.pn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1017" y="4836877"/>
                <a:ext cx="1333500" cy="5746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6" descr="https://www.fodesco.fi/template/aeris/logo.png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7367" y="6309320"/>
                <a:ext cx="2130425" cy="284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Рисунок 3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6728" y="2109564"/>
                <a:ext cx="1333500" cy="501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Picture 12" descr="https://cdn5.zp.ru/job/attaches/2015/08/f2/ef/f2efb20c3e0a3ffa2098e86e26.jpg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02349" y="1762672"/>
                <a:ext cx="1247775" cy="269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Рисунок 3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8409" y="3071961"/>
                <a:ext cx="1562100" cy="438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Picture 2" descr="Логотип Пеновской деревообрабатывающей фабрики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1229" y="5428185"/>
                <a:ext cx="730293" cy="7302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" name="Picture 4" descr="https://untec.ru/bitrix/templates/sservice_main/css/themes/red/images/logo.png"/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6845" y="3632985"/>
                <a:ext cx="1929756" cy="5529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1" name="Picture 2" descr="C:\Users\SidorkinaL\Desktop\Лого Ландскрона.png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198" y="1647424"/>
              <a:ext cx="743347" cy="4640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3" descr="C:\Users\SidorkinaL\Desktop\магнит.jpg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7935" y="4438751"/>
              <a:ext cx="644958" cy="8182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FC10D5A-1B03-8AFB-0513-5AED5BFADBF7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952" y="990216"/>
            <a:ext cx="1070801" cy="566576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642" y="2420888"/>
            <a:ext cx="1476152" cy="440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Номер слайда 1">
            <a:extLst>
              <a:ext uri="{FF2B5EF4-FFF2-40B4-BE49-F238E27FC236}">
                <a16:creationId xmlns:a16="http://schemas.microsoft.com/office/drawing/2014/main" id="{E82EB851-7015-4207-9109-AFAB8E32D94F}"/>
              </a:ext>
            </a:extLst>
          </p:cNvPr>
          <p:cNvSpPr txBox="1">
            <a:spLocks noChangeArrowheads="1"/>
          </p:cNvSpPr>
          <p:nvPr/>
        </p:nvSpPr>
        <p:spPr>
          <a:xfrm>
            <a:off x="8736735" y="6356358"/>
            <a:ext cx="2845935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016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Arial" panose="020B0604020202020204" pitchFamily="34" charset="0"/>
              </a:defRPr>
            </a:lvl9pPr>
          </a:lstStyle>
          <a:p>
            <a:fld id="{E4D28778-1660-4CD0-B07E-C558D3164795}" type="slidenum">
              <a:rPr lang="ru-RU" altLang="ru-RU" sz="12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ru-RU" altLang="ru-RU" sz="1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2" descr="blob:https://web.telegram.org/0334a0de-65ac-48e4-9ff9-c047a5339fb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 descr="blob:https://web.telegram.org/0334a0de-65ac-48e4-9ff9-c047a5339fbb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48" t="23235" r="15621" b="32538"/>
          <a:stretch/>
        </p:blipFill>
        <p:spPr bwMode="auto">
          <a:xfrm>
            <a:off x="5303912" y="5391948"/>
            <a:ext cx="1436010" cy="629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Рисунок 5"/>
          <p:cNvPicPr>
            <a:picLocks noChangeAspect="1" noChangeArrowheads="1"/>
          </p:cNvPicPr>
          <p:nvPr/>
        </p:nvPicPr>
        <p:blipFill>
          <a:blip r:embed="rId22" cstate="print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/>
          <a:stretch>
            <a:fillRect/>
          </a:stretch>
        </p:blipFill>
        <p:spPr bwMode="auto">
          <a:xfrm>
            <a:off x="144463" y="120650"/>
            <a:ext cx="7842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Рисунок 6">
            <a:extLst>
              <a:ext uri="{FF2B5EF4-FFF2-40B4-BE49-F238E27FC236}">
                <a16:creationId xmlns:a16="http://schemas.microsoft.com/office/drawing/2014/main" id="{B4BC7B41-755C-4771-CBE6-DC33AA1463D6}"/>
              </a:ext>
            </a:extLst>
          </p:cNvPr>
          <p:cNvPicPr/>
          <p:nvPr/>
        </p:nvPicPr>
        <p:blipFill>
          <a:blip r:embed="rId23"/>
          <a:srcRect l="21169" t="11325" r="19377" b="3567"/>
          <a:stretch/>
        </p:blipFill>
        <p:spPr>
          <a:xfrm>
            <a:off x="11544617" y="608806"/>
            <a:ext cx="502920" cy="5252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272523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20145</TotalTime>
  <Words>1460</Words>
  <Application>Microsoft Office PowerPoint</Application>
  <PresentationFormat>Широкоэкранный</PresentationFormat>
  <Paragraphs>303</Paragraphs>
  <Slides>14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5" baseType="lpstr">
      <vt:lpstr>Arial</vt:lpstr>
      <vt:lpstr>Arial Unicode MS</vt:lpstr>
      <vt:lpstr>Calibri</vt:lpstr>
      <vt:lpstr>Helvetica Neue Medium</vt:lpstr>
      <vt:lpstr>Lato</vt:lpstr>
      <vt:lpstr>Symbol</vt:lpstr>
      <vt:lpstr>Times New Roman</vt:lpstr>
      <vt:lpstr>Wingdings</vt:lpstr>
      <vt:lpstr>XO Oriel</vt:lpstr>
      <vt:lpstr>Тема Office</vt:lpstr>
      <vt:lpstr>1_Office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транспорта Тверской области</dc:title>
  <dc:creator>zsl</dc:creator>
  <cp:lastModifiedBy>ПК</cp:lastModifiedBy>
  <cp:revision>1776</cp:revision>
  <cp:lastPrinted>2023-06-07T07:21:52Z</cp:lastPrinted>
  <dcterms:created xsi:type="dcterms:W3CDTF">2016-06-06T10:50:36Z</dcterms:created>
  <dcterms:modified xsi:type="dcterms:W3CDTF">2023-06-07T07:21:56Z</dcterms:modified>
</cp:coreProperties>
</file>